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1"/>
  </p:sldMasterIdLst>
  <p:notesMasterIdLst>
    <p:notesMasterId r:id="rId13"/>
  </p:notesMasterIdLst>
  <p:sldIdLst>
    <p:sldId id="257" r:id="rId2"/>
    <p:sldId id="3232" r:id="rId3"/>
    <p:sldId id="3252" r:id="rId4"/>
    <p:sldId id="3251" r:id="rId5"/>
    <p:sldId id="819" r:id="rId6"/>
    <p:sldId id="3253" r:id="rId7"/>
    <p:sldId id="3225" r:id="rId8"/>
    <p:sldId id="1432" r:id="rId9"/>
    <p:sldId id="1438" r:id="rId10"/>
    <p:sldId id="3241" r:id="rId11"/>
    <p:sldId id="144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9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E54443-C43E-4F84-9500-ED666F64FA22}" v="1" dt="2025-06-04T18:07:10.5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82877"/>
  </p:normalViewPr>
  <p:slideViewPr>
    <p:cSldViewPr snapToGrid="0">
      <p:cViewPr varScale="1">
        <p:scale>
          <a:sx n="67" d="100"/>
          <a:sy n="67" d="100"/>
        </p:scale>
        <p:origin x="13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A06812-02A4-6647-A202-779242083E11}" type="datetimeFigureOut">
              <a:rPr lang="en-US" smtClean="0"/>
              <a:t>6/4/2025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E4438-4C1C-914B-B575-222C8EA23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494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5A07D-97AD-5F7A-0F0B-B1EAC0F69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8AEFD7-B37E-0D7B-7717-8F571318EF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0C3240-2569-CAD5-1D9F-9DC1C7259B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7C1A4F-C5EA-6BA4-6CEB-341BF3677C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2237BB-2235-4446-80C3-EC605FBA67F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084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2237BB-2235-4446-80C3-EC605FBA67F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313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9649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 typeface="Arial" panose="020B0604020202020204" pitchFamily="34" charset="0"/>
              <a:buChar char="•"/>
            </a:pP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191984-95FB-4045-BB32-BC121226789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503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42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8DA48-F4B7-FC19-DDD9-14E367BF6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6EAE1E-1022-651B-5A62-7DD1A5B1A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7D006B-74E2-0DEF-50A2-B440517643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076BD3-A6B2-5DF6-03CA-5E9E8245B9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2237BB-2235-4446-80C3-EC605FBA67F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824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E4438-4C1C-914B-B575-222C8EA23BF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025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0104DB-87CA-D64F-AB86-DB2520DDF5D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09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Plain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436B83B-A5E4-524E-96A9-DFC12D58F12A}"/>
              </a:ext>
            </a:extLst>
          </p:cNvPr>
          <p:cNvSpPr/>
          <p:nvPr userDrawn="1"/>
        </p:nvSpPr>
        <p:spPr>
          <a:xfrm>
            <a:off x="762000" y="0"/>
            <a:ext cx="457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1DF1AC-1D08-B945-A034-B740A35902F9}"/>
              </a:ext>
            </a:extLst>
          </p:cNvPr>
          <p:cNvSpPr txBox="1"/>
          <p:nvPr userDrawn="1"/>
        </p:nvSpPr>
        <p:spPr>
          <a:xfrm>
            <a:off x="1143000" y="6286500"/>
            <a:ext cx="3048000" cy="1905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spcAft>
                <a:spcPts val="500"/>
              </a:spcAft>
            </a:pPr>
            <a:r>
              <a:rPr lang="en-US" sz="667" dirty="0">
                <a:solidFill>
                  <a:srgbClr val="616265">
                    <a:alpha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PNNL is operated by Battelle for the U.S. Department of Energy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286000"/>
            <a:ext cx="3810000" cy="152400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r">
              <a:defRPr sz="4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061D5F4-8719-384B-945C-9A27060F99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42108" y="4724400"/>
            <a:ext cx="3810000" cy="22860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5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/>
            </a:lvl2pPr>
            <a:lvl3pPr marL="914363" indent="0">
              <a:buNone/>
              <a:defRPr/>
            </a:lvl3pPr>
            <a:lvl4pPr marL="1371545" indent="0">
              <a:buNone/>
              <a:defRPr/>
            </a:lvl4pPr>
            <a:lvl5pPr marL="1828727" indent="0">
              <a:buNone/>
              <a:defRPr/>
            </a:lvl5pPr>
          </a:lstStyle>
          <a:p>
            <a:pPr lvl="0"/>
            <a:r>
              <a:rPr lang="en-US" dirty="0"/>
              <a:t>Click to add presenter’s name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3E2D432E-6648-6643-9C6E-38B1EFF5EE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3000" y="4986130"/>
            <a:ext cx="3810000" cy="22860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r">
              <a:buNone/>
              <a:defRPr sz="1333">
                <a:solidFill>
                  <a:srgbClr val="61626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/>
            </a:lvl2pPr>
            <a:lvl3pPr marL="914363" indent="0">
              <a:buNone/>
              <a:defRPr/>
            </a:lvl3pPr>
            <a:lvl4pPr marL="1371545" indent="0">
              <a:buNone/>
              <a:defRPr/>
            </a:lvl4pPr>
            <a:lvl5pPr marL="1828727" indent="0">
              <a:buNone/>
              <a:defRPr/>
            </a:lvl5pPr>
          </a:lstStyle>
          <a:p>
            <a:pPr lvl="0"/>
            <a:r>
              <a:rPr lang="en-US" dirty="0"/>
              <a:t>Click to add presenter’s title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15389B-4BB4-1644-9B7E-35A85D0C1E3B}"/>
              </a:ext>
            </a:extLst>
          </p:cNvPr>
          <p:cNvSpPr txBox="1"/>
          <p:nvPr userDrawn="1"/>
        </p:nvSpPr>
        <p:spPr>
          <a:xfrm>
            <a:off x="3092174" y="-1038086"/>
            <a:ext cx="18473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5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5A7D3E1-BCC3-C843-81A0-EA4EDFB445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43000" y="198120"/>
            <a:ext cx="1066800" cy="10410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6617363-F73D-B74F-9647-C9D747AC70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2108" y="5981700"/>
            <a:ext cx="687070" cy="1905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290C8FB-601C-A04C-84F7-213A857D3E6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979613" y="6041364"/>
            <a:ext cx="774841" cy="129540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9D9DB338-5D5C-4ACA-9ECF-C3E34C4412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09701" y="4096371"/>
            <a:ext cx="27424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061C3-7F01-7F40-A13C-4FCA493E48E9}" type="datetime1">
              <a:rPr lang="en-US" smtClean="0"/>
              <a:t>6/4/2025</a:t>
            </a:fld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F55B65E8-4040-44D0-A4FE-A050FD948A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90865" y="6441765"/>
            <a:ext cx="4114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57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/>
        </p:nvSpPr>
        <p:spPr>
          <a:xfrm>
            <a:off x="4191000" y="0"/>
            <a:ext cx="8001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1406DC-BAEC-4717-8F68-46C92F166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67000" y="225778"/>
            <a:ext cx="9144000" cy="859812"/>
          </a:xfrm>
          <a:prstGeom prst="rect">
            <a:avLst/>
          </a:prstGeom>
        </p:spPr>
        <p:txBody>
          <a:bodyPr lIns="0" anchor="ctr" anchorCtr="0"/>
          <a:lstStyle>
            <a:lvl1pPr>
              <a:lnSpc>
                <a:spcPct val="100000"/>
              </a:lnSpc>
              <a:defRPr lang="en-US" sz="2333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44486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9356E-0861-F845-9001-B85A6D9A9B1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6/4/2025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626E01-A33F-4279-81F7-E702D1C68B0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689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4191000" y="0"/>
            <a:ext cx="8001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6026595-8D7E-D24C-9263-B65316A326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0" y="381000"/>
            <a:ext cx="6477000" cy="60960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1914" y="6477000"/>
            <a:ext cx="377686" cy="381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0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D0CE8D1-2F12-5A44-A6B5-2CD466F52A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0" y="5715000"/>
            <a:ext cx="6477000" cy="7620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99B87A2-8960-403D-AE0D-D549462722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0" y="1912938"/>
            <a:ext cx="3810001" cy="1325563"/>
          </a:xfrm>
          <a:prstGeom prst="rect">
            <a:avLst/>
          </a:prstGeom>
        </p:spPr>
        <p:txBody>
          <a:bodyPr lIns="0" anchor="b"/>
          <a:lstStyle>
            <a:lvl1pPr>
              <a:defRPr lang="en-US" sz="30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1" name="Content Placeholder 13">
            <a:extLst>
              <a:ext uri="{FF2B5EF4-FFF2-40B4-BE49-F238E27FC236}">
                <a16:creationId xmlns:a16="http://schemas.microsoft.com/office/drawing/2014/main" id="{29354FF4-9871-4E1B-A45A-ABAA2BE2B69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162049" y="3644194"/>
            <a:ext cx="3810000" cy="2857500"/>
          </a:xfrm>
          <a:prstGeom prst="rect">
            <a:avLst/>
          </a:prstGeom>
        </p:spPr>
        <p:txBody>
          <a:bodyPr/>
          <a:lstStyle>
            <a:lvl1pPr>
              <a:defRPr sz="2333"/>
            </a:lvl1pPr>
            <a:lvl2pPr marL="685773" indent="-228591">
              <a:buFont typeface="Wingdings" panose="05000000000000000000" pitchFamily="2" charset="2"/>
              <a:buChar char="§"/>
              <a:defRPr sz="2000"/>
            </a:lvl2pPr>
            <a:lvl3pPr marL="1142954" indent="-228591">
              <a:buFont typeface="Wingdings" panose="05000000000000000000" pitchFamily="2" charset="2"/>
              <a:buChar char="ü"/>
              <a:defRPr sz="1667"/>
            </a:lvl3pPr>
            <a:lvl4pPr>
              <a:defRPr sz="1500"/>
            </a:lvl4pPr>
            <a:lvl5pPr marL="2057318" indent="-228591">
              <a:buFont typeface="Wingdings" panose="05000000000000000000" pitchFamily="2" charset="2"/>
              <a:buChar char="§"/>
              <a:defRPr sz="13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7EFCEB6-2E27-4C42-A1E5-AC8A8BA837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19507" y="6495963"/>
            <a:ext cx="2590006" cy="362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09C9F-BC0D-524C-B5D7-AABF4559C2E7}" type="datetime1">
              <a:rPr lang="en-US" smtClean="0"/>
              <a:t>6/4/2025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A86FAFB9-0DC0-4AB0-9E8B-6EC7C8ABAA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372" y="6477000"/>
            <a:ext cx="10006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82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4191000" y="0"/>
            <a:ext cx="8001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3338E046-DF9E-FC49-A812-491AB8058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61914" y="6477000"/>
            <a:ext cx="377686" cy="381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0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0C408BC-A7DE-4A08-AD26-56414D2DD80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5358868" y="380999"/>
            <a:ext cx="6477000" cy="6096000"/>
          </a:xfrm>
          <a:prstGeom prst="rect">
            <a:avLst/>
          </a:prstGeom>
        </p:spPr>
        <p:txBody>
          <a:bodyPr/>
          <a:lstStyle>
            <a:lvl1pPr>
              <a:defRPr sz="2333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773" indent="-228591"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954" indent="-228591">
              <a:buFont typeface="Wingdings" panose="05000000000000000000" pitchFamily="2" charset="2"/>
              <a:buChar char="ü"/>
              <a:defRPr sz="16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318" indent="-228591">
              <a:buFont typeface="Wingdings" panose="05000000000000000000" pitchFamily="2" charset="2"/>
              <a:buChar char="§"/>
              <a:defRPr sz="1333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3C58F0F-5237-4527-BB8E-6EEF623543B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162049" y="3644194"/>
            <a:ext cx="3810000" cy="2857500"/>
          </a:xfrm>
          <a:prstGeom prst="rect">
            <a:avLst/>
          </a:prstGeom>
        </p:spPr>
        <p:txBody>
          <a:bodyPr/>
          <a:lstStyle>
            <a:lvl1pPr>
              <a:defRPr sz="2333"/>
            </a:lvl1pPr>
            <a:lvl2pPr marL="685773" indent="-228591">
              <a:buFont typeface="Wingdings" panose="05000000000000000000" pitchFamily="2" charset="2"/>
              <a:buChar char="§"/>
              <a:defRPr sz="2000"/>
            </a:lvl2pPr>
            <a:lvl3pPr marL="1142954" indent="-228591">
              <a:buFont typeface="Wingdings" panose="05000000000000000000" pitchFamily="2" charset="2"/>
              <a:buChar char="ü"/>
              <a:defRPr sz="1667"/>
            </a:lvl3pPr>
            <a:lvl4pPr>
              <a:defRPr sz="1500"/>
            </a:lvl4pPr>
            <a:lvl5pPr marL="2057318" indent="-228591">
              <a:buFont typeface="Wingdings" panose="05000000000000000000" pitchFamily="2" charset="2"/>
              <a:buChar char="§"/>
              <a:defRPr sz="13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Date Placeholder 1">
            <a:extLst>
              <a:ext uri="{FF2B5EF4-FFF2-40B4-BE49-F238E27FC236}">
                <a16:creationId xmlns:a16="http://schemas.microsoft.com/office/drawing/2014/main" id="{33D0FD2D-15F4-4320-9C04-2023CAB47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19507" y="6495963"/>
            <a:ext cx="2590006" cy="362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92DA0-4336-7B4A-B917-4E52A4CD5A0C}" type="datetime1">
              <a:rPr lang="en-US" smtClean="0"/>
              <a:t>6/4/2025</a:t>
            </a:fld>
            <a:endParaRPr lang="en-US" dirty="0"/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08FBEF60-4239-4E67-A385-B22B813AD4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372" y="6477000"/>
            <a:ext cx="10006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7614967-FAA9-4DA9-B7DE-539AA8923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0" y="1912938"/>
            <a:ext cx="3810001" cy="1325563"/>
          </a:xfrm>
          <a:prstGeom prst="rect">
            <a:avLst/>
          </a:prstGeom>
        </p:spPr>
        <p:txBody>
          <a:bodyPr lIns="0" anchor="b"/>
          <a:lstStyle>
            <a:lvl1pPr>
              <a:defRPr lang="en-US" sz="30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392737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4191000" y="0"/>
            <a:ext cx="8001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61914" y="6477000"/>
            <a:ext cx="377686" cy="381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0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1406DC-BAEC-4717-8F68-46C92F166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67000" y="225778"/>
            <a:ext cx="9144000" cy="1092483"/>
          </a:xfrm>
          <a:prstGeom prst="rect">
            <a:avLst/>
          </a:prstGeom>
        </p:spPr>
        <p:txBody>
          <a:bodyPr lIns="0" anchor="b"/>
          <a:lstStyle>
            <a:lvl1pPr>
              <a:defRPr lang="en-US" sz="30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028E3363-7137-4431-9927-3AE087A5B2BE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143000" y="1714500"/>
            <a:ext cx="10668000" cy="4572001"/>
          </a:xfrm>
          <a:prstGeom prst="rect">
            <a:avLst/>
          </a:prstGeom>
        </p:spPr>
        <p:txBody>
          <a:bodyPr/>
          <a:lstStyle>
            <a:lvl1pPr>
              <a:defRPr sz="2333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773" indent="-228591"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954" indent="-228591">
              <a:buFont typeface="Wingdings" panose="05000000000000000000" pitchFamily="2" charset="2"/>
              <a:buChar char="ü"/>
              <a:defRPr sz="16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318" indent="-228591">
              <a:buFont typeface="Wingdings" panose="05000000000000000000" pitchFamily="2" charset="2"/>
              <a:buChar char="§"/>
              <a:defRPr sz="1333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E76F451D-D169-4CA9-91EE-97F19A35C6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19507" y="6495963"/>
            <a:ext cx="2590006" cy="362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09216-4614-9349-864A-6D24DBCDC7BB}" type="datetime1">
              <a:rPr lang="en-US" smtClean="0"/>
              <a:t>6/4/2025</a:t>
            </a:fld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8A19F790-0343-4862-A140-1B409986B7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372" y="6477000"/>
            <a:ext cx="10006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68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4191000" y="0"/>
            <a:ext cx="8001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0" y="381000"/>
            <a:ext cx="3048000" cy="28575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D00854A-4EC7-2D48-A025-5B0B48548B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63000" y="381000"/>
            <a:ext cx="3048000" cy="28575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7A8C708-D197-CF47-8089-89928BE1E3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34000" y="3619500"/>
            <a:ext cx="3048000" cy="28575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C4D2EBC-B863-FD49-A9DF-13815630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63000" y="3619500"/>
            <a:ext cx="3048000" cy="28575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93B472-4A32-7C41-A565-485FDC3E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0" y="2476500"/>
            <a:ext cx="3048000" cy="7620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9F7807A-D120-BD49-9CBD-9174F26D79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0" y="5715000"/>
            <a:ext cx="3048000" cy="7620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8ED17FC-CAF8-9A40-9A88-897DEF9CFE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63000" y="2476500"/>
            <a:ext cx="3048000" cy="7620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A16FA60-8BA9-8B4A-86AA-F8336C26C7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763000" y="5715000"/>
            <a:ext cx="3048000" cy="7620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DC2EC3E-C641-FD49-9F15-878B1AFFFD9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61914" y="6477000"/>
            <a:ext cx="377686" cy="381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0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648737A-DE0E-48DB-87F0-65418715C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0" y="1912938"/>
            <a:ext cx="3810001" cy="1325563"/>
          </a:xfrm>
          <a:prstGeom prst="rect">
            <a:avLst/>
          </a:prstGeom>
        </p:spPr>
        <p:txBody>
          <a:bodyPr lIns="0" anchor="b"/>
          <a:lstStyle>
            <a:lvl1pPr>
              <a:defRPr lang="en-US" sz="30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97DA340F-6103-4F2C-B3B8-8D8A524DC19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162049" y="3644194"/>
            <a:ext cx="3810000" cy="2857500"/>
          </a:xfrm>
          <a:prstGeom prst="rect">
            <a:avLst/>
          </a:prstGeom>
        </p:spPr>
        <p:txBody>
          <a:bodyPr/>
          <a:lstStyle>
            <a:lvl1pPr>
              <a:defRPr sz="2333"/>
            </a:lvl1pPr>
            <a:lvl2pPr marL="685773" indent="-228591">
              <a:buFont typeface="Wingdings" panose="05000000000000000000" pitchFamily="2" charset="2"/>
              <a:buChar char="§"/>
              <a:defRPr sz="2000"/>
            </a:lvl2pPr>
            <a:lvl3pPr marL="1142954" indent="-228591">
              <a:buFont typeface="Wingdings" panose="05000000000000000000" pitchFamily="2" charset="2"/>
              <a:buChar char="ü"/>
              <a:defRPr sz="1667"/>
            </a:lvl3pPr>
            <a:lvl4pPr>
              <a:defRPr sz="1500"/>
            </a:lvl4pPr>
            <a:lvl5pPr marL="2057318" indent="-228591">
              <a:buFont typeface="Wingdings" panose="05000000000000000000" pitchFamily="2" charset="2"/>
              <a:buChar char="§"/>
              <a:defRPr sz="133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Date Placeholder 1">
            <a:extLst>
              <a:ext uri="{FF2B5EF4-FFF2-40B4-BE49-F238E27FC236}">
                <a16:creationId xmlns:a16="http://schemas.microsoft.com/office/drawing/2014/main" id="{EE384947-F0AD-4E73-95AD-CAD4DEE446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19507" y="6495963"/>
            <a:ext cx="2590006" cy="362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25069-8A7B-B945-9D34-8496FB4083CE}" type="datetime1">
              <a:rPr lang="en-US" smtClean="0"/>
              <a:t>6/4/2025</a:t>
            </a:fld>
            <a:endParaRPr lang="en-US" dirty="0"/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8259C4D6-850D-4393-9434-3F69451FB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372" y="6477000"/>
            <a:ext cx="10006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15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4191000" y="0"/>
            <a:ext cx="8001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3000" y="4495800"/>
            <a:ext cx="3390900" cy="1981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43000" y="2286000"/>
            <a:ext cx="3390900" cy="1981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81550" y="4495800"/>
            <a:ext cx="3390900" cy="1981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81550" y="2286000"/>
            <a:ext cx="3390900" cy="1981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20100" y="4495800"/>
            <a:ext cx="3390900" cy="1981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20100" y="2286000"/>
            <a:ext cx="3390900" cy="19812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3581400"/>
            <a:ext cx="3390900" cy="685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43000" y="5791200"/>
            <a:ext cx="3390900" cy="685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81550" y="3581400"/>
            <a:ext cx="3390900" cy="685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81550" y="5791200"/>
            <a:ext cx="3390900" cy="685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20100" y="3581400"/>
            <a:ext cx="3390900" cy="685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20100" y="5791200"/>
            <a:ext cx="3390900" cy="685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661914" y="6477000"/>
            <a:ext cx="377686" cy="381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0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E0A6ECC-C9D0-4240-B978-69D09F2C99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67000" y="225778"/>
            <a:ext cx="9144000" cy="1092483"/>
          </a:xfrm>
          <a:prstGeom prst="rect">
            <a:avLst/>
          </a:prstGeom>
        </p:spPr>
        <p:txBody>
          <a:bodyPr lIns="0" anchor="b"/>
          <a:lstStyle>
            <a:lvl1pPr>
              <a:defRPr lang="en-US" sz="30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30" name="Date Placeholder 1">
            <a:extLst>
              <a:ext uri="{FF2B5EF4-FFF2-40B4-BE49-F238E27FC236}">
                <a16:creationId xmlns:a16="http://schemas.microsoft.com/office/drawing/2014/main" id="{E4CF0CE7-333F-4604-B518-6F7EE2AA82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19507" y="6495963"/>
            <a:ext cx="2590006" cy="362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B01CA-FED0-EB44-90E7-B85E12A370CC}" type="datetime1">
              <a:rPr lang="en-US" smtClean="0"/>
              <a:t>6/4/2025</a:t>
            </a:fld>
            <a:endParaRPr lang="en-US" dirty="0"/>
          </a:p>
        </p:txBody>
      </p:sp>
      <p:sp>
        <p:nvSpPr>
          <p:cNvPr id="31" name="Footer Placeholder 2">
            <a:extLst>
              <a:ext uri="{FF2B5EF4-FFF2-40B4-BE49-F238E27FC236}">
                <a16:creationId xmlns:a16="http://schemas.microsoft.com/office/drawing/2014/main" id="{21303C4E-FB0C-4A46-BF34-C99D885AA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372" y="6477000"/>
            <a:ext cx="10006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2" name="Content Placeholder 4">
            <a:extLst>
              <a:ext uri="{FF2B5EF4-FFF2-40B4-BE49-F238E27FC236}">
                <a16:creationId xmlns:a16="http://schemas.microsoft.com/office/drawing/2014/main" id="{C14080C3-5390-4F4E-9C88-2C080B5CE5D9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1143000" y="1828800"/>
            <a:ext cx="10668000" cy="438238"/>
          </a:xfrm>
          <a:prstGeom prst="rect">
            <a:avLst/>
          </a:prstGeom>
        </p:spPr>
        <p:txBody>
          <a:bodyPr/>
          <a:lstStyle>
            <a:lvl1pPr>
              <a:defRPr sz="2333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773" indent="-228591"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954" indent="-228591">
              <a:buFont typeface="Wingdings" panose="05000000000000000000" pitchFamily="2" charset="2"/>
              <a:buChar char="ü"/>
              <a:defRPr sz="16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318" indent="-228591">
              <a:buFont typeface="Wingdings" panose="05000000000000000000" pitchFamily="2" charset="2"/>
              <a:buChar char="§"/>
              <a:defRPr sz="1333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507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4191000" y="0"/>
            <a:ext cx="8001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3000" y="4217096"/>
            <a:ext cx="3390900" cy="2259904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E341CF1-EFF3-A64D-A9D4-B96C8CD8F3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43000" y="1722120"/>
            <a:ext cx="3390900" cy="22631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0629C78-28FC-874B-96C1-DFAAFF975D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81550" y="4217096"/>
            <a:ext cx="3390900" cy="2259904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089EEED-3863-BD48-BCCB-4D264015DA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81550" y="1722120"/>
            <a:ext cx="3390900" cy="22631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EF5B44F-191D-F44D-8AB3-0B9E4AF4B4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20100" y="4217096"/>
            <a:ext cx="3390900" cy="2259904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26442AE-D905-374C-9CB4-1A1F44C08C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20100" y="1722120"/>
            <a:ext cx="3390900" cy="226314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5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CEBE105C-2ECB-0B46-923F-378B0A5AEBC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3299460"/>
            <a:ext cx="3390900" cy="685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B0900D4-1543-834B-AE27-9A72FD91B3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43000" y="5791200"/>
            <a:ext cx="3390900" cy="685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64FB6B4-B0C6-5949-9F2B-7BCB7B2073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81550" y="3299460"/>
            <a:ext cx="3390900" cy="685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8FDD81E0-346D-A544-A838-A6991588AE4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81550" y="5791200"/>
            <a:ext cx="3390900" cy="685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CDB91CB5-0E93-FA44-9508-60493542C74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420100" y="3299460"/>
            <a:ext cx="3390900" cy="685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92F736B8-F799-F047-BE4E-297E64A754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20100" y="5791200"/>
            <a:ext cx="3390900" cy="6858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2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2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363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545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727" indent="0">
              <a:buNone/>
              <a:defRPr sz="1167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83198DF-9C78-DD40-9CE1-2BC11B888821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11661914" y="6477000"/>
            <a:ext cx="377686" cy="381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0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Date Placeholder 1">
            <a:extLst>
              <a:ext uri="{FF2B5EF4-FFF2-40B4-BE49-F238E27FC236}">
                <a16:creationId xmlns:a16="http://schemas.microsoft.com/office/drawing/2014/main" id="{68F188F7-153E-49D5-8DFC-1902520470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19507" y="6495963"/>
            <a:ext cx="2590006" cy="362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57DA4-1DAE-C843-A770-AF4EAAC781A4}" type="datetime1">
              <a:rPr lang="en-US" smtClean="0"/>
              <a:t>6/4/2025</a:t>
            </a:fld>
            <a:endParaRPr lang="en-US" dirty="0"/>
          </a:p>
        </p:txBody>
      </p:sp>
      <p:sp>
        <p:nvSpPr>
          <p:cNvPr id="29" name="Footer Placeholder 2">
            <a:extLst>
              <a:ext uri="{FF2B5EF4-FFF2-40B4-BE49-F238E27FC236}">
                <a16:creationId xmlns:a16="http://schemas.microsoft.com/office/drawing/2014/main" id="{578EF931-9BED-4D2C-8850-F588C3E36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372" y="6477000"/>
            <a:ext cx="10006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7B7AD090-7EA2-424E-A15B-B80A20326A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67000" y="225778"/>
            <a:ext cx="9144000" cy="1092483"/>
          </a:xfrm>
          <a:prstGeom prst="rect">
            <a:avLst/>
          </a:prstGeom>
        </p:spPr>
        <p:txBody>
          <a:bodyPr lIns="0" anchor="b"/>
          <a:lstStyle>
            <a:lvl1pPr>
              <a:defRPr lang="en-US" sz="3000" b="1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</p:spTree>
    <p:extLst>
      <p:ext uri="{BB962C8B-B14F-4D97-AF65-F5344CB8AC3E}">
        <p14:creationId xmlns:p14="http://schemas.microsoft.com/office/powerpoint/2010/main" val="8692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96EEDE-6486-774B-B0E3-751BBA42CE35}"/>
              </a:ext>
            </a:extLst>
          </p:cNvPr>
          <p:cNvSpPr/>
          <p:nvPr userDrawn="1"/>
        </p:nvSpPr>
        <p:spPr>
          <a:xfrm>
            <a:off x="4191000" y="0"/>
            <a:ext cx="8001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61914" y="6477000"/>
            <a:ext cx="377686" cy="381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00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1">
            <a:extLst>
              <a:ext uri="{FF2B5EF4-FFF2-40B4-BE49-F238E27FC236}">
                <a16:creationId xmlns:a16="http://schemas.microsoft.com/office/drawing/2014/main" id="{8F28E1ED-1888-403E-AAF0-8053EF9DF5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19507" y="6495963"/>
            <a:ext cx="2590006" cy="362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7F2A5-1E12-0E49-AE92-053A531BF559}" type="datetime1">
              <a:rPr lang="en-US" smtClean="0"/>
              <a:t>6/4/2025</a:t>
            </a:fld>
            <a:endParaRPr lang="en-US" dirty="0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227E8059-8EC0-42A2-8A9E-251427CDC0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372" y="6477000"/>
            <a:ext cx="100065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13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ank You / 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61914" y="6477000"/>
            <a:ext cx="377686" cy="381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66D1A4-6DD7-B54C-AB7B-63074374BB93}"/>
              </a:ext>
            </a:extLst>
          </p:cNvPr>
          <p:cNvSpPr txBox="1"/>
          <p:nvPr userDrawn="1"/>
        </p:nvSpPr>
        <p:spPr>
          <a:xfrm>
            <a:off x="1143000" y="1714500"/>
            <a:ext cx="3810000" cy="4572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90000"/>
              </a:lnSpc>
            </a:pPr>
            <a:r>
              <a:rPr lang="en-US" sz="4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B62A8373-42F9-431F-865E-129CCA004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373" y="6477000"/>
            <a:ext cx="45596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3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729221F-20F2-144C-A638-0A6C756C26C9}"/>
              </a:ext>
            </a:extLst>
          </p:cNvPr>
          <p:cNvSpPr/>
          <p:nvPr userDrawn="1"/>
        </p:nvSpPr>
        <p:spPr>
          <a:xfrm>
            <a:off x="762000" y="0"/>
            <a:ext cx="457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88D28A-E737-5049-8A98-3AC3A6EA2CDB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43000" y="198120"/>
            <a:ext cx="1066800" cy="104102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EAA279-64AD-4C24-987C-D056E5350C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90865" y="6356615"/>
            <a:ext cx="4114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42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1" indent="-228591" algn="l" defTabSz="91436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3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8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5" Type="http://schemas.openxmlformats.org/officeDocument/2006/relationships/image" Target="../media/image19.png"/><Relationship Id="rId10" Type="http://schemas.openxmlformats.org/officeDocument/2006/relationships/image" Target="../media/image7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JGCRI/gcam-core/releases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34.png"/><Relationship Id="rId18" Type="http://schemas.openxmlformats.org/officeDocument/2006/relationships/image" Target="file:///C:\Z\metis\outputs\Maps\Boundaries\India\Old\India_State_map_Filled_Labels_local.png" TargetMode="External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12" Type="http://schemas.microsoft.com/office/2007/relationships/hdphoto" Target="../media/hdphoto3.wdp"/><Relationship Id="rId17" Type="http://schemas.microsoft.com/office/2007/relationships/hdphoto" Target="../media/hdphoto4.wdp"/><Relationship Id="rId2" Type="http://schemas.openxmlformats.org/officeDocument/2006/relationships/image" Target="../media/image26.tiff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jpeg"/><Relationship Id="rId11" Type="http://schemas.openxmlformats.org/officeDocument/2006/relationships/image" Target="../media/image33.png"/><Relationship Id="rId5" Type="http://schemas.openxmlformats.org/officeDocument/2006/relationships/image" Target="../media/image29.png"/><Relationship Id="rId15" Type="http://schemas.openxmlformats.org/officeDocument/2006/relationships/image" Target="../media/image36.png"/><Relationship Id="rId10" Type="http://schemas.microsoft.com/office/2007/relationships/hdphoto" Target="../media/hdphoto2.wdp"/><Relationship Id="rId4" Type="http://schemas.openxmlformats.org/officeDocument/2006/relationships/image" Target="../media/image28.jpeg"/><Relationship Id="rId9" Type="http://schemas.openxmlformats.org/officeDocument/2006/relationships/image" Target="../media/image32.png"/><Relationship Id="rId1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093CAC-23F1-D68E-67AB-19E5D20AED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Joint Global Change Research Institute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30B71-5C28-1BCF-7ACE-654EEBA151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Allen A. Fawcett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9E4A51-47AC-05D2-1EAA-17F042135E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JGCRI Director</a:t>
            </a:r>
          </a:p>
        </p:txBody>
      </p:sp>
    </p:spTree>
    <p:extLst>
      <p:ext uri="{BB962C8B-B14F-4D97-AF65-F5344CB8AC3E}">
        <p14:creationId xmlns:p14="http://schemas.microsoft.com/office/powerpoint/2010/main" val="224429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4F0F4-60E2-A4F9-CA4C-D0976E041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GCD Strategy</a:t>
            </a:r>
            <a:br>
              <a:rPr lang="en-US"/>
            </a:br>
            <a:r>
              <a:rPr lang="en-US"/>
              <a:t>Science Focus Areas &amp; Capability Development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2B4F0E-A808-977A-7D42-51960C5C2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C521150D-C322-9807-9740-0E44B2EF4A25}"/>
              </a:ext>
            </a:extLst>
          </p:cNvPr>
          <p:cNvSpPr/>
          <p:nvPr/>
        </p:nvSpPr>
        <p:spPr>
          <a:xfrm>
            <a:off x="1141020" y="5270406"/>
            <a:ext cx="4486058" cy="584775"/>
          </a:xfrm>
          <a:prstGeom prst="roundRect">
            <a:avLst/>
          </a:prstGeom>
          <a:solidFill>
            <a:srgbClr val="0183B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AB276193-E43E-B348-CD23-5F10BF2B12D2}"/>
              </a:ext>
            </a:extLst>
          </p:cNvPr>
          <p:cNvSpPr txBox="1">
            <a:spLocks/>
          </p:cNvSpPr>
          <p:nvPr/>
        </p:nvSpPr>
        <p:spPr>
          <a:xfrm>
            <a:off x="11661915" y="6477000"/>
            <a:ext cx="377686" cy="381000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r" defTabSz="1097280" rtl="0" eaLnBrk="1" latinLnBrk="0" hangingPunct="1">
              <a:defRPr sz="1200" kern="1200">
                <a:solidFill>
                  <a:srgbClr val="B3B3B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4864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E7A4BB3-E848-5A44-82DF-322201952CD8}" type="slidenum">
              <a:rPr lang="en-US" sz="1000"/>
              <a:pPr/>
              <a:t>10</a:t>
            </a:fld>
            <a:endParaRPr lang="en-US" sz="100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3932623-5C17-48C1-8A73-ABCE08AD3479}"/>
              </a:ext>
            </a:extLst>
          </p:cNvPr>
          <p:cNvSpPr/>
          <p:nvPr/>
        </p:nvSpPr>
        <p:spPr>
          <a:xfrm>
            <a:off x="3511172" y="1738251"/>
            <a:ext cx="4920135" cy="584775"/>
          </a:xfrm>
          <a:prstGeom prst="roundRect">
            <a:avLst/>
          </a:prstGeom>
          <a:solidFill>
            <a:srgbClr val="C872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F1271D5-8AD4-8F56-0ECD-A3BBF82981C2}"/>
              </a:ext>
            </a:extLst>
          </p:cNvPr>
          <p:cNvSpPr/>
          <p:nvPr/>
        </p:nvSpPr>
        <p:spPr>
          <a:xfrm>
            <a:off x="3511172" y="2605528"/>
            <a:ext cx="4930029" cy="584775"/>
          </a:xfrm>
          <a:prstGeom prst="roundRect">
            <a:avLst/>
          </a:prstGeom>
          <a:solidFill>
            <a:srgbClr val="C872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22E924F-9292-F7AC-187F-9D4205FDDB33}"/>
              </a:ext>
            </a:extLst>
          </p:cNvPr>
          <p:cNvSpPr/>
          <p:nvPr/>
        </p:nvSpPr>
        <p:spPr>
          <a:xfrm>
            <a:off x="3511172" y="3474104"/>
            <a:ext cx="4932011" cy="606770"/>
          </a:xfrm>
          <a:prstGeom prst="roundRect">
            <a:avLst/>
          </a:prstGeom>
          <a:solidFill>
            <a:srgbClr val="C872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8C65C9E-5F5F-8424-0B45-A55DF208F978}"/>
              </a:ext>
            </a:extLst>
          </p:cNvPr>
          <p:cNvSpPr/>
          <p:nvPr/>
        </p:nvSpPr>
        <p:spPr>
          <a:xfrm>
            <a:off x="3521065" y="4338423"/>
            <a:ext cx="4902328" cy="584775"/>
          </a:xfrm>
          <a:prstGeom prst="roundRect">
            <a:avLst/>
          </a:prstGeom>
          <a:solidFill>
            <a:srgbClr val="C872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5B0E78-3564-DF8E-4D74-DCE2AEBE187C}"/>
              </a:ext>
            </a:extLst>
          </p:cNvPr>
          <p:cNvSpPr txBox="1"/>
          <p:nvPr/>
        </p:nvSpPr>
        <p:spPr>
          <a:xfrm>
            <a:off x="3376246" y="1750125"/>
            <a:ext cx="50451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Energy Expansion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207681-3339-CF42-45B1-1233A9481DA3}"/>
              </a:ext>
            </a:extLst>
          </p:cNvPr>
          <p:cNvSpPr txBox="1"/>
          <p:nvPr/>
        </p:nvSpPr>
        <p:spPr>
          <a:xfrm>
            <a:off x="3485207" y="3537857"/>
            <a:ext cx="49201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Critical Minerals &amp; Materials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4B30ED-0423-3C2E-E9E6-E939D1E09852}"/>
              </a:ext>
            </a:extLst>
          </p:cNvPr>
          <p:cNvSpPr txBox="1"/>
          <p:nvPr/>
        </p:nvSpPr>
        <p:spPr>
          <a:xfrm>
            <a:off x="3376834" y="4379148"/>
            <a:ext cx="49003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Bioeconomy</a:t>
            </a:r>
          </a:p>
        </p:txBody>
      </p:sp>
      <p:pic>
        <p:nvPicPr>
          <p:cNvPr id="14" name="Picture 13" descr="A picture containing cake, chocolate, piece, dessert&#10;&#10;AI-generated content may be incorrect.">
            <a:extLst>
              <a:ext uri="{FF2B5EF4-FFF2-40B4-BE49-F238E27FC236}">
                <a16:creationId xmlns:a16="http://schemas.microsoft.com/office/drawing/2014/main" id="{0C677F8F-8AD8-5D64-84E1-4E52F2D72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0831" y="1282445"/>
            <a:ext cx="3304981" cy="185123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4099C7F-9795-120C-DAA0-202FFCDBCF1C}"/>
              </a:ext>
            </a:extLst>
          </p:cNvPr>
          <p:cNvSpPr txBox="1"/>
          <p:nvPr/>
        </p:nvSpPr>
        <p:spPr>
          <a:xfrm>
            <a:off x="3502084" y="2699858"/>
            <a:ext cx="490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</a:rPr>
              <a:t>Datacenter Energy &amp; Water Demand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8F96CAA9-28B5-C23F-1691-7F0EC0CF82F8}"/>
              </a:ext>
            </a:extLst>
          </p:cNvPr>
          <p:cNvSpPr/>
          <p:nvPr/>
        </p:nvSpPr>
        <p:spPr>
          <a:xfrm>
            <a:off x="1152895" y="6125247"/>
            <a:ext cx="4474183" cy="584775"/>
          </a:xfrm>
          <a:prstGeom prst="roundRect">
            <a:avLst/>
          </a:prstGeom>
          <a:solidFill>
            <a:srgbClr val="0183B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A20317D-AE47-3466-E9F5-20C0C7771149}"/>
              </a:ext>
            </a:extLst>
          </p:cNvPr>
          <p:cNvSpPr txBox="1"/>
          <p:nvPr/>
        </p:nvSpPr>
        <p:spPr>
          <a:xfrm>
            <a:off x="1185559" y="5278800"/>
            <a:ext cx="44415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AI/ML Assisted Analysis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6C6F6F5-9179-3A81-9901-CA8F968055BE}"/>
              </a:ext>
            </a:extLst>
          </p:cNvPr>
          <p:cNvSpPr txBox="1"/>
          <p:nvPr/>
        </p:nvSpPr>
        <p:spPr>
          <a:xfrm>
            <a:off x="1341820" y="6148329"/>
            <a:ext cx="40963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>
                <a:solidFill>
                  <a:schemeClr val="bg1"/>
                </a:solidFill>
              </a:rPr>
              <a:t>Human Dynamics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F44A41A-C1DB-1AA0-8786-73A14900A4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0607" y="3178761"/>
            <a:ext cx="3304981" cy="198406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6BD27AC-FC19-6AED-8B06-CD9A487F85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0607" y="5189723"/>
            <a:ext cx="3309501" cy="1617635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27724F04-D825-12AB-52DA-E460E54963C8}"/>
              </a:ext>
            </a:extLst>
          </p:cNvPr>
          <p:cNvSpPr/>
          <p:nvPr/>
        </p:nvSpPr>
        <p:spPr>
          <a:xfrm>
            <a:off x="1141020" y="1738250"/>
            <a:ext cx="2235226" cy="3184948"/>
          </a:xfrm>
          <a:prstGeom prst="roundRect">
            <a:avLst/>
          </a:prstGeom>
          <a:solidFill>
            <a:srgbClr val="C8722E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i="1">
                <a:solidFill>
                  <a:schemeClr val="accent2"/>
                </a:solidFill>
              </a:rPr>
              <a:t>Focus</a:t>
            </a:r>
          </a:p>
          <a:p>
            <a:pPr algn="ctr"/>
            <a:r>
              <a:rPr lang="en-US" sz="3600" i="1">
                <a:solidFill>
                  <a:schemeClr val="accent2"/>
                </a:solidFill>
              </a:rPr>
              <a:t>Areas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500374B8-F2A2-573F-1608-0906A7A57707}"/>
              </a:ext>
            </a:extLst>
          </p:cNvPr>
          <p:cNvSpPr/>
          <p:nvPr/>
        </p:nvSpPr>
        <p:spPr>
          <a:xfrm>
            <a:off x="5696364" y="5270406"/>
            <a:ext cx="2744838" cy="1439616"/>
          </a:xfrm>
          <a:prstGeom prst="roundRect">
            <a:avLst/>
          </a:prstGeom>
          <a:solidFill>
            <a:srgbClr val="0183B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794CE6-B622-224C-A8EA-ED796FFE972F}"/>
              </a:ext>
            </a:extLst>
          </p:cNvPr>
          <p:cNvSpPr txBox="1"/>
          <p:nvPr/>
        </p:nvSpPr>
        <p:spPr>
          <a:xfrm>
            <a:off x="5718024" y="5433500"/>
            <a:ext cx="2741903" cy="111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33" i="1">
                <a:solidFill>
                  <a:schemeClr val="accent2"/>
                </a:solidFill>
              </a:rPr>
              <a:t>Capability</a:t>
            </a:r>
          </a:p>
          <a:p>
            <a:pPr algn="ctr"/>
            <a:r>
              <a:rPr lang="en-US" sz="3333" i="1">
                <a:solidFill>
                  <a:schemeClr val="accent2"/>
                </a:solidFill>
              </a:rPr>
              <a:t>Development</a:t>
            </a:r>
          </a:p>
        </p:txBody>
      </p:sp>
    </p:spTree>
    <p:extLst>
      <p:ext uri="{BB962C8B-B14F-4D97-AF65-F5344CB8AC3E}">
        <p14:creationId xmlns:p14="http://schemas.microsoft.com/office/powerpoint/2010/main" val="250472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F607F-BEDC-CF38-3AA6-2FBDE13B6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255" y="2842458"/>
            <a:ext cx="11351173" cy="859812"/>
          </a:xfrm>
        </p:spPr>
        <p:txBody>
          <a:bodyPr/>
          <a:lstStyle/>
          <a:p>
            <a:pPr algn="ctr"/>
            <a:r>
              <a:rPr lang="en-US" sz="4000" dirty="0"/>
              <a:t>Thank you </a:t>
            </a:r>
            <a:br>
              <a:rPr lang="en-US" sz="4000" dirty="0"/>
            </a:br>
            <a:r>
              <a:rPr lang="en-US" sz="4000" dirty="0"/>
              <a:t>and welcome to the </a:t>
            </a:r>
            <a:br>
              <a:rPr lang="en-US" sz="4000" dirty="0"/>
            </a:br>
            <a:r>
              <a:rPr lang="en-US" sz="4000" dirty="0"/>
              <a:t>2025 GCAM Annual Meeting</a:t>
            </a:r>
          </a:p>
        </p:txBody>
      </p:sp>
    </p:spTree>
    <p:extLst>
      <p:ext uri="{BB962C8B-B14F-4D97-AF65-F5344CB8AC3E}">
        <p14:creationId xmlns:p14="http://schemas.microsoft.com/office/powerpoint/2010/main" val="81894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27E7F-E57E-8370-28DC-A59986A56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7D0C60-7539-BAD8-972C-107742567A3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89216" y="1657065"/>
            <a:ext cx="4781664" cy="4782836"/>
          </a:xfrm>
        </p:spPr>
        <p:txBody>
          <a:bodyPr lIns="91440" tIns="45720" rIns="91440" bIns="45720" anchor="t"/>
          <a:lstStyle/>
          <a:p>
            <a:pPr marL="227956" indent="-227956"/>
            <a:r>
              <a:rPr lang="en-US" sz="2000" dirty="0"/>
              <a:t>Established in 2001 as a collaboration between Pacific Northwest National Laboratory (PNNL) and the University of Maryland (UMD). </a:t>
            </a:r>
          </a:p>
          <a:p>
            <a:pPr marL="227956" indent="-227956"/>
            <a:r>
              <a:rPr lang="en-US" sz="2000" dirty="0"/>
              <a:t>A global leader in integrated, interdisciplinary research and modeling of human-Earth systems. </a:t>
            </a:r>
          </a:p>
          <a:p>
            <a:pPr marL="227956" indent="-227956"/>
            <a:r>
              <a:rPr lang="en-US" sz="2000" dirty="0"/>
              <a:t>We conduct fundamental, basic, and applied research that is inherently interdisciplinary, unbiased, and decision-relevant but not policy prescriptive.</a:t>
            </a:r>
          </a:p>
          <a:p>
            <a:pPr marL="227956" indent="-227956"/>
            <a:r>
              <a:rPr lang="en-US" sz="2000" dirty="0"/>
              <a:t>Actively engages in community leadership by developing open-source tools and collaborating with a global network of researchers.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431634-C0E3-D7C5-A120-A2E644E17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682" y="0"/>
            <a:ext cx="5954317" cy="686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41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942007-5859-0DB6-A9E0-FFEA7685D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F3F31C5-6300-03B9-19C0-7A48AEBC7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Relationship with the UMD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E480D0-F163-38BB-4D8D-33A045E349B8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1143000" y="1714501"/>
            <a:ext cx="4258340" cy="4572001"/>
          </a:xfrm>
        </p:spPr>
        <p:txBody>
          <a:bodyPr/>
          <a:lstStyle/>
          <a:p>
            <a:r>
              <a:rPr lang="en-US" sz="2000"/>
              <a:t>Many JGCRI staff are jointly appointed to the University of Maryland, and we have UMD collaborators that are jointly appointed to JGCRI.</a:t>
            </a:r>
          </a:p>
          <a:p>
            <a:r>
              <a:rPr lang="en-US" sz="2000"/>
              <a:t>We have a particularly strong relationship with the UMD School of Public Policy Center for Global Sustainability.</a:t>
            </a:r>
          </a:p>
          <a:p>
            <a:r>
              <a:rPr lang="en-US" sz="2000"/>
              <a:t>We are working closely with the UMD VP for Research Office to expand our relationships with other relevant departments at UMD.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684DBC-4A43-E715-2182-6243BFB031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745" y="1577340"/>
            <a:ext cx="6467856" cy="4846320"/>
          </a:xfrm>
          <a:prstGeom prst="rect">
            <a:avLst/>
          </a:prstGeom>
        </p:spPr>
      </p:pic>
      <p:pic>
        <p:nvPicPr>
          <p:cNvPr id="5" name="Picture 4" descr="Logos | The University of Maryland Brand">
            <a:extLst>
              <a:ext uri="{FF2B5EF4-FFF2-40B4-BE49-F238E27FC236}">
                <a16:creationId xmlns:a16="http://schemas.microsoft.com/office/drawing/2014/main" id="{C4F20A18-452E-5B80-98DF-DBBE018E2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7800" y="138012"/>
            <a:ext cx="1422400" cy="14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61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CD51D-AC9B-6A43-13A7-11387CB18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Change Division (GCD)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87076F-01B2-5B3D-F8E6-E35E5F2CD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27AF1D-9BE2-0147-7CEA-E6B1A9A09E3C}"/>
              </a:ext>
            </a:extLst>
          </p:cNvPr>
          <p:cNvSpPr txBox="1"/>
          <p:nvPr/>
        </p:nvSpPr>
        <p:spPr>
          <a:xfrm>
            <a:off x="6694384" y="3657601"/>
            <a:ext cx="1434693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u="sng" dirty="0"/>
              <a:t>FTE</a:t>
            </a:r>
          </a:p>
          <a:p>
            <a:r>
              <a:rPr lang="en-US" sz="1100" dirty="0"/>
              <a:t>Hamza Ahsan</a:t>
            </a:r>
          </a:p>
          <a:p>
            <a:r>
              <a:rPr lang="en-US" sz="1100" dirty="0"/>
              <a:t>Stephanie Boyce</a:t>
            </a:r>
          </a:p>
          <a:p>
            <a:r>
              <a:rPr lang="en-US" sz="1100" dirty="0"/>
              <a:t>Nazar Kholod</a:t>
            </a:r>
          </a:p>
          <a:p>
            <a:r>
              <a:rPr lang="en-US" sz="1100" dirty="0"/>
              <a:t>Ellie Lochner</a:t>
            </a:r>
          </a:p>
          <a:p>
            <a:r>
              <a:rPr lang="en-US" sz="1100" dirty="0"/>
              <a:t>Kendalynn Morris</a:t>
            </a:r>
          </a:p>
          <a:p>
            <a:r>
              <a:rPr lang="en-US" sz="1100" dirty="0"/>
              <a:t>Hassan Niazi</a:t>
            </a:r>
          </a:p>
          <a:p>
            <a:r>
              <a:rPr lang="en-US" sz="1100" dirty="0"/>
              <a:t>Brinda Yarlagadda</a:t>
            </a:r>
          </a:p>
          <a:p>
            <a:r>
              <a:rPr lang="en-US" sz="1100" dirty="0"/>
              <a:t>Marshall Wise</a:t>
            </a:r>
          </a:p>
          <a:p>
            <a:endParaRPr lang="en-US" sz="1100" dirty="0"/>
          </a:p>
          <a:p>
            <a:r>
              <a:rPr lang="en-US" sz="1100" u="sng" dirty="0"/>
              <a:t>LTE</a:t>
            </a:r>
          </a:p>
          <a:p>
            <a:r>
              <a:rPr lang="en-US" sz="1100" dirty="0"/>
              <a:t>Clark Misener</a:t>
            </a:r>
          </a:p>
          <a:p>
            <a:endParaRPr lang="en-US" sz="11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6BCBAA-6456-FAD6-46ED-CF675681D2CB}"/>
              </a:ext>
            </a:extLst>
          </p:cNvPr>
          <p:cNvSpPr txBox="1"/>
          <p:nvPr/>
        </p:nvSpPr>
        <p:spPr>
          <a:xfrm>
            <a:off x="5381684" y="3657601"/>
            <a:ext cx="1434693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u="sng" dirty="0"/>
              <a:t>FTE</a:t>
            </a:r>
          </a:p>
          <a:p>
            <a:r>
              <a:rPr lang="en-US" sz="1100" dirty="0"/>
              <a:t>Neal Graham</a:t>
            </a:r>
          </a:p>
          <a:p>
            <a:r>
              <a:rPr lang="en-US" sz="1100" dirty="0"/>
              <a:t>Rachel Hoesly</a:t>
            </a:r>
          </a:p>
          <a:p>
            <a:r>
              <a:rPr lang="en-US" sz="1100" dirty="0"/>
              <a:t>Xin Zhao</a:t>
            </a:r>
          </a:p>
          <a:p>
            <a:endParaRPr lang="en-US" sz="1100" dirty="0"/>
          </a:p>
          <a:p>
            <a:r>
              <a:rPr lang="en-US" sz="1100" u="sng" dirty="0"/>
              <a:t>LTE</a:t>
            </a:r>
          </a:p>
          <a:p>
            <a:r>
              <a:rPr lang="en-US" sz="1100" dirty="0"/>
              <a:t>Joseph Brown</a:t>
            </a:r>
          </a:p>
          <a:p>
            <a:r>
              <a:rPr lang="en-US" sz="1100" dirty="0"/>
              <a:t>Roan Chadsey</a:t>
            </a:r>
          </a:p>
          <a:p>
            <a:r>
              <a:rPr lang="en-US" sz="1100" dirty="0"/>
              <a:t>Noah Prime</a:t>
            </a:r>
          </a:p>
          <a:p>
            <a:r>
              <a:rPr lang="en-US" sz="1100" dirty="0"/>
              <a:t>Di Sheng</a:t>
            </a:r>
          </a:p>
          <a:p>
            <a:endParaRPr 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2445A6-D0E2-4A79-4656-0ACE1669A979}"/>
              </a:ext>
            </a:extLst>
          </p:cNvPr>
          <p:cNvSpPr txBox="1"/>
          <p:nvPr/>
        </p:nvSpPr>
        <p:spPr>
          <a:xfrm>
            <a:off x="4035230" y="3689176"/>
            <a:ext cx="1332024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u="sng" dirty="0"/>
              <a:t>FTE</a:t>
            </a:r>
          </a:p>
          <a:p>
            <a:r>
              <a:rPr lang="en-US" sz="1100" dirty="0"/>
              <a:t>Siddarth Durga</a:t>
            </a:r>
          </a:p>
          <a:p>
            <a:r>
              <a:rPr lang="en-US" sz="1100" dirty="0"/>
              <a:t>Abigail Snyder</a:t>
            </a:r>
          </a:p>
          <a:p>
            <a:r>
              <a:rPr lang="en-US" sz="1100" dirty="0"/>
              <a:t>Stephanie Morris</a:t>
            </a:r>
          </a:p>
          <a:p>
            <a:r>
              <a:rPr lang="en-US" sz="1100" dirty="0"/>
              <a:t>Claudia Tebaldi</a:t>
            </a:r>
          </a:p>
          <a:p>
            <a:r>
              <a:rPr lang="en-US" sz="1100" dirty="0"/>
              <a:t>Maridee Weber</a:t>
            </a:r>
          </a:p>
          <a:p>
            <a:r>
              <a:rPr lang="en-US" sz="1100" dirty="0"/>
              <a:t>Tom Wild</a:t>
            </a:r>
          </a:p>
          <a:p>
            <a:endParaRPr lang="en-US" sz="1100" u="sng" dirty="0"/>
          </a:p>
          <a:p>
            <a:r>
              <a:rPr lang="en-US" sz="1100" u="sng" dirty="0"/>
              <a:t>LTE</a:t>
            </a:r>
          </a:p>
          <a:p>
            <a:r>
              <a:rPr lang="en-US" sz="1100" dirty="0"/>
              <a:t>Ava Cook</a:t>
            </a:r>
          </a:p>
          <a:p>
            <a:r>
              <a:rPr lang="en-US" sz="1100" dirty="0"/>
              <a:t>Jennifer Gomez</a:t>
            </a:r>
          </a:p>
          <a:p>
            <a:r>
              <a:rPr lang="en-US" sz="1100" dirty="0"/>
              <a:t>Nathan Wiens</a:t>
            </a:r>
          </a:p>
          <a:p>
            <a:r>
              <a:rPr lang="en-US" sz="1100" dirty="0"/>
              <a:t>Pablo Tomberlin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4F7FE0-00CF-7FB1-5317-E26AB81A5EA4}"/>
              </a:ext>
            </a:extLst>
          </p:cNvPr>
          <p:cNvSpPr txBox="1"/>
          <p:nvPr/>
        </p:nvSpPr>
        <p:spPr>
          <a:xfrm>
            <a:off x="2600434" y="3657601"/>
            <a:ext cx="1288152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u="sng" dirty="0"/>
              <a:t>FTE</a:t>
            </a:r>
          </a:p>
          <a:p>
            <a:r>
              <a:rPr lang="en-US" sz="1100" dirty="0"/>
              <a:t>Cande </a:t>
            </a:r>
            <a:r>
              <a:rPr lang="en-US" sz="1100" dirty="0" err="1"/>
              <a:t>Bergero</a:t>
            </a:r>
            <a:endParaRPr lang="en-US" sz="1100" dirty="0"/>
          </a:p>
          <a:p>
            <a:r>
              <a:rPr lang="en-US" sz="1100" dirty="0"/>
              <a:t>Alison Delgado</a:t>
            </a:r>
          </a:p>
          <a:p>
            <a:r>
              <a:rPr lang="en-US" sz="1100" dirty="0"/>
              <a:t>Kalyn </a:t>
            </a:r>
            <a:r>
              <a:rPr lang="en-US" sz="1100" dirty="0" err="1"/>
              <a:t>Dorheim</a:t>
            </a:r>
            <a:endParaRPr lang="en-US" sz="1100" dirty="0"/>
          </a:p>
          <a:p>
            <a:r>
              <a:rPr lang="en-US" sz="1100" dirty="0"/>
              <a:t>Jay Fuhrman</a:t>
            </a:r>
          </a:p>
          <a:p>
            <a:r>
              <a:rPr lang="en-US" sz="1100" dirty="0"/>
              <a:t>Yang Qiu</a:t>
            </a:r>
          </a:p>
          <a:p>
            <a:r>
              <a:rPr lang="en-US" sz="1100" dirty="0"/>
              <a:t>Paul Wolfram</a:t>
            </a:r>
          </a:p>
          <a:p>
            <a:endParaRPr lang="en-US" sz="1100" dirty="0"/>
          </a:p>
          <a:p>
            <a:r>
              <a:rPr lang="en-US" sz="1100" u="sng" dirty="0"/>
              <a:t>LTE</a:t>
            </a:r>
          </a:p>
          <a:p>
            <a:r>
              <a:rPr lang="en-US" sz="1100" dirty="0"/>
              <a:t>Ciara Donegan</a:t>
            </a:r>
          </a:p>
          <a:p>
            <a:r>
              <a:rPr lang="en-US" sz="1100" dirty="0"/>
              <a:t>Anastasiia         </a:t>
            </a:r>
            <a:r>
              <a:rPr lang="en-US" sz="1100" dirty="0" err="1"/>
              <a:t>Zagoruichyk</a:t>
            </a:r>
            <a:endParaRPr lang="en-US" sz="1100" dirty="0"/>
          </a:p>
          <a:p>
            <a:endParaRPr lang="en-US" sz="11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35E22E-A4AF-86D7-6ACF-AA12C2062765}"/>
              </a:ext>
            </a:extLst>
          </p:cNvPr>
          <p:cNvSpPr txBox="1"/>
          <p:nvPr/>
        </p:nvSpPr>
        <p:spPr>
          <a:xfrm>
            <a:off x="1154763" y="3657601"/>
            <a:ext cx="1415242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u="sng" dirty="0"/>
              <a:t>FTE</a:t>
            </a:r>
          </a:p>
          <a:p>
            <a:r>
              <a:rPr lang="en-US" sz="1100" dirty="0"/>
              <a:t>Page Kyle</a:t>
            </a:r>
          </a:p>
          <a:p>
            <a:r>
              <a:rPr lang="en-US" sz="1100" dirty="0"/>
              <a:t>Kanishka Narayan</a:t>
            </a:r>
          </a:p>
          <a:p>
            <a:r>
              <a:rPr lang="en-US" sz="1100" dirty="0" err="1"/>
              <a:t>Pralit</a:t>
            </a:r>
            <a:r>
              <a:rPr lang="en-US" sz="1100" dirty="0"/>
              <a:t> Patel</a:t>
            </a:r>
          </a:p>
          <a:p>
            <a:r>
              <a:rPr lang="en-US" sz="1100" dirty="0"/>
              <a:t>Ying Zhang</a:t>
            </a:r>
          </a:p>
          <a:p>
            <a:endParaRPr lang="en-US" sz="1100" dirty="0"/>
          </a:p>
          <a:p>
            <a:r>
              <a:rPr lang="en-US" sz="1100" u="sng" dirty="0"/>
              <a:t>LTE</a:t>
            </a:r>
          </a:p>
          <a:p>
            <a:r>
              <a:rPr lang="en-US" sz="1100" dirty="0"/>
              <a:t>Margaret Liu</a:t>
            </a:r>
          </a:p>
          <a:p>
            <a:r>
              <a:rPr lang="en-US" sz="1100" dirty="0"/>
              <a:t>Patrick O’Rourke</a:t>
            </a:r>
          </a:p>
          <a:p>
            <a:endParaRPr lang="en-US" sz="1000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8C45A5B0-2E4A-8A94-A8C9-50DC4EB04AAA}"/>
              </a:ext>
            </a:extLst>
          </p:cNvPr>
          <p:cNvSpPr txBox="1">
            <a:spLocks/>
          </p:cNvSpPr>
          <p:nvPr/>
        </p:nvSpPr>
        <p:spPr>
          <a:xfrm>
            <a:off x="2656944" y="256580"/>
            <a:ext cx="9144000" cy="1048421"/>
          </a:xfrm>
          <a:prstGeom prst="rect">
            <a:avLst/>
          </a:prstGeom>
        </p:spPr>
        <p:txBody>
          <a:bodyPr lIns="0" anchor="b"/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dirty="0">
                <a:solidFill>
                  <a:srgbClr val="0183B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br>
              <a:rPr lang="en-US" sz="3000"/>
            </a:br>
            <a:endParaRPr lang="en-US" sz="3000"/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1092C6CD-AED1-9E0C-A1A0-23A1D9207798}"/>
              </a:ext>
            </a:extLst>
          </p:cNvPr>
          <p:cNvSpPr txBox="1">
            <a:spLocks/>
          </p:cNvSpPr>
          <p:nvPr/>
        </p:nvSpPr>
        <p:spPr>
          <a:xfrm>
            <a:off x="11670700" y="6441832"/>
            <a:ext cx="377686" cy="381000"/>
          </a:xfrm>
          <a:prstGeom prst="rect">
            <a:avLst/>
          </a:prstGeom>
        </p:spPr>
        <p:txBody>
          <a:bodyPr lIns="0" tIns="0" rIns="0" bIns="0" anchor="ctr" anchorCtr="0"/>
          <a:lstStyle>
            <a:defPPr>
              <a:defRPr lang="en-US"/>
            </a:defPPr>
            <a:lvl1pPr marL="0" algn="r" defTabSz="1097280" rtl="0" eaLnBrk="1" latinLnBrk="0" hangingPunct="1">
              <a:defRPr sz="1200" kern="1200">
                <a:solidFill>
                  <a:srgbClr val="B3B3B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4864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9728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4592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9456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9184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4048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89120" algn="l" defTabSz="1097280" rtl="0" eaLnBrk="1" latinLnBrk="0" hangingPunct="1"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E7A4BB3-E848-5A44-82DF-322201952CD8}" type="slidenum">
              <a:rPr lang="en-US" sz="1000"/>
              <a:pPr/>
              <a:t>4</a:t>
            </a:fld>
            <a:endParaRPr lang="en-US" sz="10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983599-F038-CCDC-DC73-9F40D47E0B0B}"/>
              </a:ext>
            </a:extLst>
          </p:cNvPr>
          <p:cNvSpPr txBox="1"/>
          <p:nvPr/>
        </p:nvSpPr>
        <p:spPr>
          <a:xfrm>
            <a:off x="1279645" y="2725298"/>
            <a:ext cx="1125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/>
              <a:t>Analysis Team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D02F86-475F-1F6F-0F80-304FD03DAF66}"/>
              </a:ext>
            </a:extLst>
          </p:cNvPr>
          <p:cNvSpPr txBox="1"/>
          <p:nvPr/>
        </p:nvSpPr>
        <p:spPr>
          <a:xfrm>
            <a:off x="2560230" y="3456817"/>
            <a:ext cx="13608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err="1"/>
              <a:t>Meredydd</a:t>
            </a:r>
            <a:r>
              <a:rPr lang="en-US" sz="1100" b="1"/>
              <a:t> Evans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9F5C7A-D05A-B43C-EB68-0F9571FBEEC2}"/>
              </a:ext>
            </a:extLst>
          </p:cNvPr>
          <p:cNvSpPr txBox="1"/>
          <p:nvPr/>
        </p:nvSpPr>
        <p:spPr>
          <a:xfrm>
            <a:off x="6524834" y="3456818"/>
            <a:ext cx="15214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/>
              <a:t>Steve Smith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12C48E-AE8F-2A56-2D7F-CF6BC881E61F}"/>
              </a:ext>
            </a:extLst>
          </p:cNvPr>
          <p:cNvSpPr txBox="1"/>
          <p:nvPr/>
        </p:nvSpPr>
        <p:spPr>
          <a:xfrm>
            <a:off x="5242533" y="3456817"/>
            <a:ext cx="13717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Matthew </a:t>
            </a:r>
            <a:r>
              <a:rPr lang="en-US" sz="1100" b="1" dirty="0" err="1"/>
              <a:t>Binsted</a:t>
            </a:r>
            <a:endParaRPr lang="en-US" sz="11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31F317-14C5-90CD-AF01-B6B525F8C75F}"/>
              </a:ext>
            </a:extLst>
          </p:cNvPr>
          <p:cNvSpPr txBox="1"/>
          <p:nvPr/>
        </p:nvSpPr>
        <p:spPr>
          <a:xfrm>
            <a:off x="3848973" y="3456817"/>
            <a:ext cx="15271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/>
              <a:t>Ben Bond-Lamberty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46302A-C5BC-9175-9DBF-A64903529A34}"/>
              </a:ext>
            </a:extLst>
          </p:cNvPr>
          <p:cNvSpPr txBox="1"/>
          <p:nvPr/>
        </p:nvSpPr>
        <p:spPr>
          <a:xfrm>
            <a:off x="1056522" y="3456818"/>
            <a:ext cx="15214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/>
              <a:t>Gokul </a:t>
            </a:r>
            <a:r>
              <a:rPr lang="en-US" sz="1100" b="1" err="1"/>
              <a:t>Iyer</a:t>
            </a:r>
            <a:endParaRPr lang="en-US" sz="1100" b="1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9DC4B8-953A-6F6F-D0B3-1263C2F00782}"/>
              </a:ext>
            </a:extLst>
          </p:cNvPr>
          <p:cNvSpPr txBox="1"/>
          <p:nvPr/>
        </p:nvSpPr>
        <p:spPr>
          <a:xfrm>
            <a:off x="3350049" y="2027979"/>
            <a:ext cx="2412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/>
              <a:t>Allen Fawcett</a:t>
            </a:r>
            <a:endParaRPr lang="en-US" sz="1400" b="1"/>
          </a:p>
          <a:p>
            <a:pPr algn="ctr"/>
            <a:r>
              <a:rPr lang="en-US" sz="1200" b="1"/>
              <a:t>GCD &amp; JGCRI Director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B0647C-4CA2-FE8C-D464-E12492198DE7}"/>
              </a:ext>
            </a:extLst>
          </p:cNvPr>
          <p:cNvSpPr txBox="1"/>
          <p:nvPr/>
        </p:nvSpPr>
        <p:spPr>
          <a:xfrm>
            <a:off x="8150971" y="3456817"/>
            <a:ext cx="135967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/>
              <a:t>Shannon Robinson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F95FED-0840-D2D6-D854-F0022413D9AE}"/>
              </a:ext>
            </a:extLst>
          </p:cNvPr>
          <p:cNvSpPr txBox="1"/>
          <p:nvPr/>
        </p:nvSpPr>
        <p:spPr>
          <a:xfrm>
            <a:off x="2656945" y="2725298"/>
            <a:ext cx="1243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/>
              <a:t>Decisions Team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2B1DF0-EBE3-C322-1F05-1C7927284020}"/>
              </a:ext>
            </a:extLst>
          </p:cNvPr>
          <p:cNvSpPr txBox="1"/>
          <p:nvPr/>
        </p:nvSpPr>
        <p:spPr>
          <a:xfrm>
            <a:off x="3863111" y="2721521"/>
            <a:ext cx="1525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/>
              <a:t>Development Team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2B69FAF-37E0-B765-9839-95ED47524BD8}"/>
              </a:ext>
            </a:extLst>
          </p:cNvPr>
          <p:cNvSpPr txBox="1"/>
          <p:nvPr/>
        </p:nvSpPr>
        <p:spPr>
          <a:xfrm>
            <a:off x="5414934" y="2725298"/>
            <a:ext cx="12620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/>
              <a:t>Methods Team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38787CC-9AED-1C7B-C59A-B228C0F7C94A}"/>
              </a:ext>
            </a:extLst>
          </p:cNvPr>
          <p:cNvSpPr txBox="1"/>
          <p:nvPr/>
        </p:nvSpPr>
        <p:spPr>
          <a:xfrm>
            <a:off x="6615402" y="2725298"/>
            <a:ext cx="1496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/>
              <a:t>Modeling Team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3A438D7-0800-0721-D103-7C1430AE82E4}"/>
              </a:ext>
            </a:extLst>
          </p:cNvPr>
          <p:cNvSpPr txBox="1"/>
          <p:nvPr/>
        </p:nvSpPr>
        <p:spPr>
          <a:xfrm>
            <a:off x="8095830" y="2725298"/>
            <a:ext cx="1414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/>
              <a:t>Operations Team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765C0D6-75CC-0F56-847A-6CCFCD8D363F}"/>
              </a:ext>
            </a:extLst>
          </p:cNvPr>
          <p:cNvSpPr txBox="1"/>
          <p:nvPr/>
        </p:nvSpPr>
        <p:spPr>
          <a:xfrm>
            <a:off x="964480" y="2062478"/>
            <a:ext cx="272209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Matt Gidden</a:t>
            </a:r>
          </a:p>
          <a:p>
            <a:pPr algn="ctr"/>
            <a:r>
              <a:rPr lang="en-US" sz="1200" b="1" dirty="0"/>
              <a:t>JGCRI Deputy Director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FE7C104-F0A9-1EEF-DDA9-875F14D75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9491" y="2999617"/>
            <a:ext cx="378119" cy="45794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1E00B4D-B27D-DD32-84DC-CED8FD41D6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9380" y="2999617"/>
            <a:ext cx="388889" cy="45794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485ACDE-C52B-15DB-6875-E66AB86D1E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3594" y="1343799"/>
            <a:ext cx="681321" cy="68387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74C15DE-93E4-FF04-3DBF-5206440FBE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1400" y="2999617"/>
            <a:ext cx="444426" cy="45794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80490DA-11A5-0F04-12E5-4C5739820F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8404" y="2999617"/>
            <a:ext cx="459653" cy="45794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FA3099B-6A43-7286-E2CE-43F81927DF3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02305" y="2989107"/>
            <a:ext cx="419176" cy="45794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0A250A6-70AE-D5B5-A3ED-B076765CD2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63105" y="2999617"/>
            <a:ext cx="449464" cy="457944"/>
          </a:xfrm>
          <a:prstGeom prst="rect">
            <a:avLst/>
          </a:prstGeom>
        </p:spPr>
      </p:pic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92159D96-0C5A-0771-BDB5-DB5E0718DF56}"/>
              </a:ext>
            </a:extLst>
          </p:cNvPr>
          <p:cNvSpPr/>
          <p:nvPr/>
        </p:nvSpPr>
        <p:spPr>
          <a:xfrm>
            <a:off x="1188422" y="2700513"/>
            <a:ext cx="1371807" cy="3838365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198405-520B-945B-9DBF-747B328CA270}"/>
              </a:ext>
            </a:extLst>
          </p:cNvPr>
          <p:cNvSpPr txBox="1"/>
          <p:nvPr/>
        </p:nvSpPr>
        <p:spPr>
          <a:xfrm>
            <a:off x="9935086" y="4421138"/>
            <a:ext cx="2286016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</a:rPr>
              <a:t>Inbound </a:t>
            </a:r>
            <a:endParaRPr lang="en-US" sz="1200" b="1">
              <a:solidFill>
                <a:schemeClr val="tx2"/>
              </a:solidFill>
              <a:cs typeface="Calibri"/>
            </a:endParaRPr>
          </a:p>
          <a:p>
            <a:r>
              <a:rPr lang="en-US" sz="1200" b="1" dirty="0">
                <a:solidFill>
                  <a:schemeClr val="tx2"/>
                </a:solidFill>
              </a:rPr>
              <a:t>Joint Appointments </a:t>
            </a:r>
            <a:endParaRPr lang="en-US" sz="1200" b="1">
              <a:solidFill>
                <a:schemeClr val="tx2"/>
              </a:solidFill>
              <a:cs typeface="Calibri"/>
            </a:endParaRPr>
          </a:p>
          <a:p>
            <a:r>
              <a:rPr lang="en-US" sz="1200" b="1" dirty="0">
                <a:solidFill>
                  <a:schemeClr val="tx2"/>
                </a:solidFill>
              </a:rPr>
              <a:t>to JGCRI</a:t>
            </a:r>
            <a:endParaRPr lang="en-US" sz="1200" b="1" dirty="0">
              <a:solidFill>
                <a:schemeClr val="tx2"/>
              </a:solidFill>
              <a:cs typeface="Calibri"/>
            </a:endParaRPr>
          </a:p>
          <a:p>
            <a:endParaRPr lang="en-US" sz="1100"/>
          </a:p>
          <a:p>
            <a:r>
              <a:rPr lang="en-US" sz="1200" dirty="0"/>
              <a:t>Nate Hultman</a:t>
            </a:r>
          </a:p>
          <a:p>
            <a:r>
              <a:rPr lang="en-US" sz="1000" i="1" dirty="0"/>
              <a:t>UMD Center for Global Sustainability Director</a:t>
            </a:r>
            <a:r>
              <a:rPr lang="en-US" sz="1000" dirty="0"/>
              <a:t> </a:t>
            </a:r>
            <a:endParaRPr lang="en-US" sz="1000" dirty="0">
              <a:cs typeface="Calibri"/>
            </a:endParaRPr>
          </a:p>
          <a:p>
            <a:r>
              <a:rPr lang="en-US" sz="1000" i="1" dirty="0"/>
              <a:t>JGCRI Associate Director</a:t>
            </a:r>
            <a:endParaRPr lang="en-US" sz="1000" i="1" dirty="0">
              <a:cs typeface="Calibri"/>
            </a:endParaRPr>
          </a:p>
          <a:p>
            <a:endParaRPr lang="en-US" sz="1100"/>
          </a:p>
          <a:p>
            <a:r>
              <a:rPr lang="en-US" sz="1100" dirty="0"/>
              <a:t>Ryna Cui</a:t>
            </a:r>
            <a:endParaRPr lang="en-US" sz="1100" dirty="0">
              <a:cs typeface="Calibri"/>
            </a:endParaRPr>
          </a:p>
          <a:p>
            <a:r>
              <a:rPr lang="en-US" sz="1100" dirty="0"/>
              <a:t>Christoph Bertram</a:t>
            </a:r>
            <a:endParaRPr lang="en-US" sz="1100" dirty="0">
              <a:cs typeface="Calibri"/>
            </a:endParaRPr>
          </a:p>
          <a:p>
            <a:r>
              <a:rPr lang="en-US" sz="1100" dirty="0"/>
              <a:t>Alicia Zhao</a:t>
            </a:r>
            <a:endParaRPr lang="en-US" sz="1100" dirty="0">
              <a:cs typeface="Calibri"/>
            </a:endParaRPr>
          </a:p>
          <a:p>
            <a:r>
              <a:rPr lang="en-US" sz="1100" dirty="0"/>
              <a:t>Brian Hutchinson</a:t>
            </a:r>
            <a:endParaRPr lang="en-US" sz="1100" dirty="0">
              <a:cs typeface="Calibri"/>
            </a:endParaRPr>
          </a:p>
        </p:txBody>
      </p:sp>
      <p:pic>
        <p:nvPicPr>
          <p:cNvPr id="35" name="Picture 4" descr="Logos | The University of Maryland Brand">
            <a:extLst>
              <a:ext uri="{FF2B5EF4-FFF2-40B4-BE49-F238E27FC236}">
                <a16:creationId xmlns:a16="http://schemas.microsoft.com/office/drawing/2014/main" id="{762D1EDC-0F7E-DF34-78B2-06B1633C8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939" y="3094105"/>
            <a:ext cx="1194388" cy="1194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Logos | The University of Maryland Brand">
            <a:extLst>
              <a:ext uri="{FF2B5EF4-FFF2-40B4-BE49-F238E27FC236}">
                <a16:creationId xmlns:a16="http://schemas.microsoft.com/office/drawing/2014/main" id="{3A3BA0EA-2004-C45E-54BC-341233752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464" y="2169414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Logos | The University of Maryland Brand">
            <a:extLst>
              <a:ext uri="{FF2B5EF4-FFF2-40B4-BE49-F238E27FC236}">
                <a16:creationId xmlns:a16="http://schemas.microsoft.com/office/drawing/2014/main" id="{FA62E143-5210-16B0-B9E5-E54361189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550" y="1709392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E355B25B-356D-1F6E-0A99-FD82C9F4C42C}"/>
              </a:ext>
            </a:extLst>
          </p:cNvPr>
          <p:cNvSpPr/>
          <p:nvPr/>
        </p:nvSpPr>
        <p:spPr>
          <a:xfrm>
            <a:off x="2582535" y="2706893"/>
            <a:ext cx="1338528" cy="3846727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6DAC7F00-9B24-C297-9BBF-99A802DC1540}"/>
              </a:ext>
            </a:extLst>
          </p:cNvPr>
          <p:cNvSpPr/>
          <p:nvPr/>
        </p:nvSpPr>
        <p:spPr>
          <a:xfrm>
            <a:off x="3953790" y="2700513"/>
            <a:ext cx="1354790" cy="3886159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05632930-BE24-58A0-3424-92033FF57406}"/>
              </a:ext>
            </a:extLst>
          </p:cNvPr>
          <p:cNvSpPr/>
          <p:nvPr/>
        </p:nvSpPr>
        <p:spPr>
          <a:xfrm>
            <a:off x="5355844" y="2703689"/>
            <a:ext cx="1275875" cy="3886159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57C43DB2-31D6-A15D-E881-5001FC5FC911}"/>
              </a:ext>
            </a:extLst>
          </p:cNvPr>
          <p:cNvSpPr/>
          <p:nvPr/>
        </p:nvSpPr>
        <p:spPr>
          <a:xfrm>
            <a:off x="6686412" y="2715412"/>
            <a:ext cx="1385421" cy="3886159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E617F453-2344-0D0C-F2AB-3E335AB08890}"/>
              </a:ext>
            </a:extLst>
          </p:cNvPr>
          <p:cNvSpPr/>
          <p:nvPr/>
        </p:nvSpPr>
        <p:spPr>
          <a:xfrm>
            <a:off x="8131267" y="2718343"/>
            <a:ext cx="1299637" cy="256024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8A66E8A5-2148-F111-C5B4-7F2C825339EE}"/>
              </a:ext>
            </a:extLst>
          </p:cNvPr>
          <p:cNvSpPr/>
          <p:nvPr/>
        </p:nvSpPr>
        <p:spPr>
          <a:xfrm>
            <a:off x="817686" y="91427"/>
            <a:ext cx="8712664" cy="6713819"/>
          </a:xfrm>
          <a:prstGeom prst="round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3E391A20-FBDB-4786-AA06-5CBFFD0444BF}"/>
              </a:ext>
            </a:extLst>
          </p:cNvPr>
          <p:cNvSpPr/>
          <p:nvPr/>
        </p:nvSpPr>
        <p:spPr>
          <a:xfrm>
            <a:off x="786399" y="49809"/>
            <a:ext cx="11333469" cy="682283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E70ACA9-4D42-31C1-8355-35E45D026B42}"/>
              </a:ext>
            </a:extLst>
          </p:cNvPr>
          <p:cNvSpPr txBox="1"/>
          <p:nvPr/>
        </p:nvSpPr>
        <p:spPr>
          <a:xfrm>
            <a:off x="9858680" y="91428"/>
            <a:ext cx="22860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tx1">
                    <a:lumMod val="50000"/>
                  </a:schemeClr>
                </a:solidFill>
              </a:rPr>
              <a:t>Joint </a:t>
            </a:r>
          </a:p>
          <a:p>
            <a:r>
              <a:rPr lang="en-US" sz="3600" b="1">
                <a:solidFill>
                  <a:schemeClr val="tx1">
                    <a:lumMod val="50000"/>
                  </a:schemeClr>
                </a:solidFill>
              </a:rPr>
              <a:t>Global </a:t>
            </a:r>
          </a:p>
          <a:p>
            <a:r>
              <a:rPr lang="en-US" sz="3600" b="1">
                <a:solidFill>
                  <a:schemeClr val="tx1">
                    <a:lumMod val="50000"/>
                  </a:schemeClr>
                </a:solidFill>
              </a:rPr>
              <a:t>Change Research Institute</a:t>
            </a:r>
          </a:p>
        </p:txBody>
      </p:sp>
      <p:pic>
        <p:nvPicPr>
          <p:cNvPr id="46" name="Picture 4" descr="Logos | The University of Maryland Brand">
            <a:extLst>
              <a:ext uri="{FF2B5EF4-FFF2-40B4-BE49-F238E27FC236}">
                <a16:creationId xmlns:a16="http://schemas.microsoft.com/office/drawing/2014/main" id="{232055D1-35E9-C66E-F802-2FCFEE250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484" y="3513858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Logos | The University of Maryland Brand">
            <a:extLst>
              <a:ext uri="{FF2B5EF4-FFF2-40B4-BE49-F238E27FC236}">
                <a16:creationId xmlns:a16="http://schemas.microsoft.com/office/drawing/2014/main" id="{99745B3C-FBEF-75DF-E073-2F6E51C226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018" y="3511240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Logos | The University of Maryland Brand">
            <a:extLst>
              <a:ext uri="{FF2B5EF4-FFF2-40B4-BE49-F238E27FC236}">
                <a16:creationId xmlns:a16="http://schemas.microsoft.com/office/drawing/2014/main" id="{AA2A8C57-3E6E-B1CF-D1CF-A6AE5EAB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675" y="4581269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Logos | The University of Maryland Brand">
            <a:extLst>
              <a:ext uri="{FF2B5EF4-FFF2-40B4-BE49-F238E27FC236}">
                <a16:creationId xmlns:a16="http://schemas.microsoft.com/office/drawing/2014/main" id="{880CE4FA-E7B3-6829-D9E4-4A21607BA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701" y="3514639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Logos | The University of Maryland Brand">
            <a:extLst>
              <a:ext uri="{FF2B5EF4-FFF2-40B4-BE49-F238E27FC236}">
                <a16:creationId xmlns:a16="http://schemas.microsoft.com/office/drawing/2014/main" id="{B461869D-0C66-9CAB-F5B3-07E122673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955" y="4397897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Logos | The University of Maryland Brand">
            <a:extLst>
              <a:ext uri="{FF2B5EF4-FFF2-40B4-BE49-F238E27FC236}">
                <a16:creationId xmlns:a16="http://schemas.microsoft.com/office/drawing/2014/main" id="{45B343A6-6065-1EEA-89FF-FC43E9B53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005" y="3518983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Logos | The University of Maryland Brand">
            <a:extLst>
              <a:ext uri="{FF2B5EF4-FFF2-40B4-BE49-F238E27FC236}">
                <a16:creationId xmlns:a16="http://schemas.microsoft.com/office/drawing/2014/main" id="{E7439B1E-C7F8-0220-9F0A-3CD4CA73A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169" y="4250433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Logos | The University of Maryland Brand">
            <a:extLst>
              <a:ext uri="{FF2B5EF4-FFF2-40B4-BE49-F238E27FC236}">
                <a16:creationId xmlns:a16="http://schemas.microsoft.com/office/drawing/2014/main" id="{68D458EF-3815-C666-6574-4BE86E66B5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857" y="4550805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" descr="Logos | The University of Maryland Brand">
            <a:extLst>
              <a:ext uri="{FF2B5EF4-FFF2-40B4-BE49-F238E27FC236}">
                <a16:creationId xmlns:a16="http://schemas.microsoft.com/office/drawing/2014/main" id="{B8F96ED3-FE86-210B-3501-3CA67958A8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665" y="4400554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 descr="Logos | The University of Maryland Brand">
            <a:extLst>
              <a:ext uri="{FF2B5EF4-FFF2-40B4-BE49-F238E27FC236}">
                <a16:creationId xmlns:a16="http://schemas.microsoft.com/office/drawing/2014/main" id="{2B05D43D-2385-EADE-56F8-305535B7D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087" y="4052313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4" descr="Logos | The University of Maryland Brand">
            <a:extLst>
              <a:ext uri="{FF2B5EF4-FFF2-40B4-BE49-F238E27FC236}">
                <a16:creationId xmlns:a16="http://schemas.microsoft.com/office/drawing/2014/main" id="{F9500BAA-55E3-E2E1-07DC-32AA017E4B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370" y="5537403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0D806F6F-29F0-949C-5CB7-36BA9442A0BC}"/>
              </a:ext>
            </a:extLst>
          </p:cNvPr>
          <p:cNvSpPr txBox="1"/>
          <p:nvPr/>
        </p:nvSpPr>
        <p:spPr>
          <a:xfrm>
            <a:off x="8248373" y="5442233"/>
            <a:ext cx="13046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Outbound </a:t>
            </a:r>
          </a:p>
          <a:p>
            <a:r>
              <a:rPr lang="en-US" sz="1400" i="1" dirty="0"/>
              <a:t>Joint Appointments</a:t>
            </a:r>
          </a:p>
          <a:p>
            <a:r>
              <a:rPr lang="en-US" sz="1400" i="1" dirty="0"/>
              <a:t>to UMD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EAED48AD-6200-F5E8-F447-5D68848BB5C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93440" y="5252171"/>
            <a:ext cx="388600" cy="504815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BE66AAFE-388F-1B4F-2CA4-5D7392A6A0BC}"/>
              </a:ext>
            </a:extLst>
          </p:cNvPr>
          <p:cNvSpPr txBox="1"/>
          <p:nvPr/>
        </p:nvSpPr>
        <p:spPr>
          <a:xfrm>
            <a:off x="8222640" y="3831017"/>
            <a:ext cx="143469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u="sng" dirty="0"/>
              <a:t>FTE</a:t>
            </a:r>
          </a:p>
          <a:p>
            <a:r>
              <a:rPr lang="en-US" sz="1100" dirty="0"/>
              <a:t>Sean Eustis</a:t>
            </a:r>
          </a:p>
          <a:p>
            <a:r>
              <a:rPr lang="en-US" sz="1100" dirty="0"/>
              <a:t>Kali Jokerst</a:t>
            </a:r>
          </a:p>
          <a:p>
            <a:r>
              <a:rPr lang="en-US" sz="1100" dirty="0"/>
              <a:t>Paulette Land</a:t>
            </a:r>
          </a:p>
          <a:p>
            <a:r>
              <a:rPr lang="en-US" sz="1100" dirty="0"/>
              <a:t>Nana Mills</a:t>
            </a:r>
          </a:p>
          <a:p>
            <a:r>
              <a:rPr lang="en-US" sz="1100" dirty="0"/>
              <a:t>Mina Nweke</a:t>
            </a:r>
          </a:p>
          <a:p>
            <a:endParaRPr lang="en-US" sz="1100" dirty="0"/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C199BE2A-EC28-151A-BFA5-8BD14E6EA4C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37289" y="2998096"/>
            <a:ext cx="449463" cy="469005"/>
          </a:xfrm>
          <a:prstGeom prst="rect">
            <a:avLst/>
          </a:prstGeom>
        </p:spPr>
      </p:pic>
      <p:pic>
        <p:nvPicPr>
          <p:cNvPr id="61" name="Picture 4" descr="Logos | The University of Maryland Brand">
            <a:extLst>
              <a:ext uri="{FF2B5EF4-FFF2-40B4-BE49-F238E27FC236}">
                <a16:creationId xmlns:a16="http://schemas.microsoft.com/office/drawing/2014/main" id="{670D7E4F-154A-BCF7-AAF8-8D3451F7E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784" y="4410212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Logos | The University of Maryland Brand">
            <a:extLst>
              <a:ext uri="{FF2B5EF4-FFF2-40B4-BE49-F238E27FC236}">
                <a16:creationId xmlns:a16="http://schemas.microsoft.com/office/drawing/2014/main" id="{2EFDF59C-F0C1-A4D6-C68E-D5F0BE9EA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716" y="4759341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4" descr="Logos | The University of Maryland Brand">
            <a:extLst>
              <a:ext uri="{FF2B5EF4-FFF2-40B4-BE49-F238E27FC236}">
                <a16:creationId xmlns:a16="http://schemas.microsoft.com/office/drawing/2014/main" id="{B44A0AC5-48E2-CE3E-B2F3-EE517619D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609" y="2151129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886374A-DC1E-F72B-CB6D-47E1328D96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72346" y="1381870"/>
            <a:ext cx="673536" cy="640097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88039DCE-8F5D-ED81-9652-2D790EE3569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45983" y="2092848"/>
            <a:ext cx="1354790" cy="379552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BE61DBD7-F5AF-C0B9-F65C-027121EEFF2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809622" y="2060108"/>
            <a:ext cx="1363459" cy="408436"/>
          </a:xfrm>
          <a:prstGeom prst="rect">
            <a:avLst/>
          </a:prstGeom>
        </p:spPr>
      </p:pic>
      <p:pic>
        <p:nvPicPr>
          <p:cNvPr id="67" name="Picture 4" descr="Logos | The University of Maryland Brand">
            <a:extLst>
              <a:ext uri="{FF2B5EF4-FFF2-40B4-BE49-F238E27FC236}">
                <a16:creationId xmlns:a16="http://schemas.microsoft.com/office/drawing/2014/main" id="{4C536882-8D09-2854-AA55-56B517EA3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2797" y="2158007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4" descr="Logos | The University of Maryland Brand">
            <a:extLst>
              <a:ext uri="{FF2B5EF4-FFF2-40B4-BE49-F238E27FC236}">
                <a16:creationId xmlns:a16="http://schemas.microsoft.com/office/drawing/2014/main" id="{B801D75E-FE59-E303-A523-343BB413C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763" y="4228694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Logos | The University of Maryland Brand">
            <a:extLst>
              <a:ext uri="{FF2B5EF4-FFF2-40B4-BE49-F238E27FC236}">
                <a16:creationId xmlns:a16="http://schemas.microsoft.com/office/drawing/2014/main" id="{88A584D1-657E-9372-7B9E-C49CD2488A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334" y="4565833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Logos | The University of Maryland Brand">
            <a:extLst>
              <a:ext uri="{FF2B5EF4-FFF2-40B4-BE49-F238E27FC236}">
                <a16:creationId xmlns:a16="http://schemas.microsoft.com/office/drawing/2014/main" id="{AC6BD068-CEB7-F6DE-1319-EE73DCCB8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420" y="3892210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F929AC81-5898-B43F-6407-E4B46BEE04A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34186" y="1633086"/>
            <a:ext cx="1189914" cy="377418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101B6B64-5E0A-BEA9-3613-A31C2EFCD27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07854" y="1579320"/>
            <a:ext cx="1454513" cy="446132"/>
          </a:xfrm>
          <a:prstGeom prst="rect">
            <a:avLst/>
          </a:prstGeom>
        </p:spPr>
      </p:pic>
      <p:pic>
        <p:nvPicPr>
          <p:cNvPr id="73" name="Picture 4" descr="Logos | The University of Maryland Brand">
            <a:extLst>
              <a:ext uri="{FF2B5EF4-FFF2-40B4-BE49-F238E27FC236}">
                <a16:creationId xmlns:a16="http://schemas.microsoft.com/office/drawing/2014/main" id="{9EB9E20B-96D7-4515-A3D0-860B08FD9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778" y="1681429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Logos | The University of Maryland Brand">
            <a:extLst>
              <a:ext uri="{FF2B5EF4-FFF2-40B4-BE49-F238E27FC236}">
                <a16:creationId xmlns:a16="http://schemas.microsoft.com/office/drawing/2014/main" id="{46519B99-468F-B323-11BF-17F41EBAC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239" y="4881734"/>
            <a:ext cx="139973" cy="139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22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1D63F6-012A-51DD-0D24-0D9077E5F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901" y="2103437"/>
            <a:ext cx="3822189" cy="885032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tx2"/>
                </a:solidFill>
              </a:rPr>
              <a:t>JCGRI 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783E9-5C07-25D5-87B0-57CCE4403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2901" y="3231920"/>
            <a:ext cx="4195169" cy="3742762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Montserrat" panose="00000500000000000000" pitchFamily="2" charset="0"/>
              </a:rPr>
              <a:t>Advancing fundamental understanding of human and Earth systems to provide decision-relevant information for management of emerging global risks and opportunities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31659C-888A-0FC9-EF26-C575E9322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7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ontent Placeholder 3">
            <a:extLst>
              <a:ext uri="{FF2B5EF4-FFF2-40B4-BE49-F238E27FC236}">
                <a16:creationId xmlns:a16="http://schemas.microsoft.com/office/drawing/2014/main" id="{5CFCFCE6-0AFB-5543-9AFB-07BD1002936F}"/>
              </a:ext>
            </a:extLst>
          </p:cNvPr>
          <p:cNvSpPr txBox="1">
            <a:spLocks/>
          </p:cNvSpPr>
          <p:nvPr/>
        </p:nvSpPr>
        <p:spPr>
          <a:xfrm>
            <a:off x="1077320" y="3004457"/>
            <a:ext cx="4742234" cy="3853543"/>
          </a:xfrm>
          <a:prstGeom prst="rect">
            <a:avLst/>
          </a:prstGeom>
        </p:spPr>
        <p:txBody>
          <a:bodyPr/>
          <a:lstStyle>
            <a:lvl1pPr marL="274320" indent="-274320" algn="l" defTabSz="109728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33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9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8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6888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Fundamental and basic science focused on:</a:t>
            </a:r>
          </a:p>
          <a:p>
            <a:pPr lvl="1"/>
            <a:r>
              <a:rPr lang="en-US" sz="2000" dirty="0"/>
              <a:t>Human system</a:t>
            </a:r>
          </a:p>
          <a:p>
            <a:pPr lvl="1"/>
            <a:r>
              <a:rPr lang="en-US" sz="2000" dirty="0"/>
              <a:t>Earth system</a:t>
            </a:r>
          </a:p>
          <a:p>
            <a:pPr lvl="1"/>
            <a:r>
              <a:rPr lang="en-US" sz="2000" dirty="0"/>
              <a:t>Feedbacks and interactions</a:t>
            </a:r>
          </a:p>
        </p:txBody>
      </p:sp>
      <p:sp>
        <p:nvSpPr>
          <p:cNvPr id="39" name="Title 3">
            <a:extLst>
              <a:ext uri="{FF2B5EF4-FFF2-40B4-BE49-F238E27FC236}">
                <a16:creationId xmlns:a16="http://schemas.microsoft.com/office/drawing/2014/main" id="{1C3A5FB2-4222-9F47-9B32-E952021D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3325" y="85060"/>
            <a:ext cx="2670544" cy="2434679"/>
          </a:xfrm>
        </p:spPr>
        <p:txBody>
          <a:bodyPr anchor="b"/>
          <a:lstStyle/>
          <a:p>
            <a:r>
              <a:rPr lang="en-US" sz="3000" dirty="0">
                <a:solidFill>
                  <a:schemeClr val="tx2"/>
                </a:solidFill>
              </a:rPr>
              <a:t>Integrated human-Earth system research</a:t>
            </a:r>
            <a:br>
              <a:rPr lang="en-US" sz="3000" dirty="0">
                <a:solidFill>
                  <a:schemeClr val="tx2"/>
                </a:solidFill>
              </a:rPr>
            </a:br>
            <a:endParaRPr lang="en-US" sz="3000" dirty="0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C019C4-8772-E6A2-4337-3936CC3899EE}"/>
              </a:ext>
            </a:extLst>
          </p:cNvPr>
          <p:cNvSpPr txBox="1"/>
          <p:nvPr/>
        </p:nvSpPr>
        <p:spPr>
          <a:xfrm>
            <a:off x="7572917" y="363701"/>
            <a:ext cx="3270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2"/>
                </a:solidFill>
              </a:rPr>
              <a:t>Multi-System</a:t>
            </a:r>
          </a:p>
          <a:p>
            <a:pPr algn="ctr"/>
            <a:r>
              <a:rPr lang="en-US" sz="2000" b="1" dirty="0">
                <a:solidFill>
                  <a:schemeClr val="accent2"/>
                </a:solidFill>
              </a:rPr>
              <a:t>Integrated Perspective</a:t>
            </a:r>
          </a:p>
        </p:txBody>
      </p:sp>
      <p:pic>
        <p:nvPicPr>
          <p:cNvPr id="2" name="Picture 1" descr="Diagram&#10;&#10;AI-generated content may be incorrect.">
            <a:extLst>
              <a:ext uri="{FF2B5EF4-FFF2-40B4-BE49-F238E27FC236}">
                <a16:creationId xmlns:a16="http://schemas.microsoft.com/office/drawing/2014/main" id="{A8A5B10A-F78A-6DB5-352C-1771AD11E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357" y="976184"/>
            <a:ext cx="5881816" cy="588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91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5013C0-5510-7111-73B6-BE4B66C9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0FA6A3-F3A3-7796-4141-C9EEFE968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343977-D7DA-B71A-C47A-12363F975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Our work in today’s environment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10F3BA-FB29-6E99-F103-AB96B778B71D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55024" y="1584289"/>
            <a:ext cx="4869121" cy="5164853"/>
          </a:xfrm>
        </p:spPr>
        <p:txBody>
          <a:bodyPr lIns="91440" tIns="45720" rIns="91440" bIns="45720" anchor="t"/>
          <a:lstStyle/>
          <a:p>
            <a:pPr marL="227956" indent="-227956"/>
            <a:r>
              <a:rPr lang="en-US" sz="2200" dirty="0">
                <a:latin typeface="Arial"/>
                <a:cs typeface="Arial"/>
              </a:rPr>
              <a:t>While much of our past work has been focused on environmental end points, the core of our modeling is focused on the </a:t>
            </a:r>
            <a:r>
              <a:rPr lang="en-US" sz="2200" b="1" dirty="0">
                <a:solidFill>
                  <a:schemeClr val="tx2"/>
                </a:solidFill>
                <a:latin typeface="Arial"/>
                <a:cs typeface="Arial"/>
              </a:rPr>
              <a:t>energy system </a:t>
            </a:r>
            <a:r>
              <a:rPr lang="en-US" sz="2200" dirty="0">
                <a:latin typeface="Arial"/>
                <a:cs typeface="Arial"/>
              </a:rPr>
              <a:t>and how it interacts with other human and earth systems which is inherently relevant for DOE priorities.</a:t>
            </a:r>
          </a:p>
          <a:p>
            <a:pPr marL="227956" indent="-227956"/>
            <a:r>
              <a:rPr lang="en-US" sz="2200" dirty="0">
                <a:latin typeface="Arial"/>
                <a:cs typeface="Arial"/>
              </a:rPr>
              <a:t>Our focus </a:t>
            </a:r>
            <a:r>
              <a:rPr lang="en-US" sz="2200" b="1" dirty="0">
                <a:solidFill>
                  <a:schemeClr val="tx2"/>
                </a:solidFill>
                <a:latin typeface="Arial"/>
                <a:cs typeface="Arial"/>
              </a:rPr>
              <a:t>on unbiased and decision-relevant but not policy prescriptive </a:t>
            </a:r>
            <a:r>
              <a:rPr lang="en-US" sz="2200" dirty="0">
                <a:latin typeface="Arial"/>
                <a:cs typeface="Arial"/>
              </a:rPr>
              <a:t>research is relevant for decision makers with a wide range of priorities.</a:t>
            </a:r>
          </a:p>
          <a:p>
            <a:pPr marL="227956" indent="-227956"/>
            <a:r>
              <a:rPr lang="en-US" sz="2200" dirty="0">
                <a:latin typeface="Arial"/>
                <a:cs typeface="Arial"/>
              </a:rPr>
              <a:t>The work we do today can help </a:t>
            </a:r>
            <a:r>
              <a:rPr lang="en-US" sz="2200" b="1" dirty="0">
                <a:solidFill>
                  <a:schemeClr val="tx2"/>
                </a:solidFill>
                <a:latin typeface="Arial"/>
                <a:cs typeface="Arial"/>
              </a:rPr>
              <a:t>steward capabilities </a:t>
            </a:r>
            <a:r>
              <a:rPr lang="en-US" sz="2200" dirty="0">
                <a:latin typeface="Arial"/>
                <a:cs typeface="Arial"/>
              </a:rPr>
              <a:t>that will be needed today and in the future.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AEB39D-7257-20C6-C284-FD5CD6C7C383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45" y="1714500"/>
            <a:ext cx="6253847" cy="4775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16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3F838A-CC0C-FC68-167F-4D4976AD6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4C96F1C-C8DD-17CF-F60F-0951AF692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Global Change Analysis Model (GCAM)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1B45DD-71CC-925A-AC0E-D378BF3ACDA9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7364361" y="1503475"/>
            <a:ext cx="4675239" cy="524637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600" dirty="0"/>
              <a:t>GCAM lies at the core of JGCRI’s integrated capabilities and includes both comprehensive and detailed representation of human systems that drive or are affected by global environmental change.</a:t>
            </a:r>
          </a:p>
          <a:p>
            <a:pPr>
              <a:lnSpc>
                <a:spcPct val="100000"/>
              </a:lnSpc>
            </a:pPr>
            <a:r>
              <a:rPr lang="en-US" sz="1600" dirty="0"/>
              <a:t>Simultaneously resolves </a:t>
            </a:r>
            <a:r>
              <a:rPr lang="en-US" sz="1600" b="1" dirty="0">
                <a:solidFill>
                  <a:schemeClr val="tx2"/>
                </a:solidFill>
              </a:rPr>
              <a:t>energy</a:t>
            </a:r>
            <a:r>
              <a:rPr lang="en-US" sz="1600" dirty="0"/>
              <a:t>, </a:t>
            </a:r>
            <a:r>
              <a:rPr lang="en-US" sz="1600" b="1" dirty="0">
                <a:solidFill>
                  <a:srgbClr val="0070C0"/>
                </a:solidFill>
              </a:rPr>
              <a:t>water</a:t>
            </a:r>
            <a:r>
              <a:rPr lang="en-US" sz="1600" dirty="0"/>
              <a:t>, </a:t>
            </a:r>
            <a:r>
              <a:rPr lang="en-US" sz="1600" b="1" dirty="0">
                <a:solidFill>
                  <a:srgbClr val="92D050"/>
                </a:solidFill>
              </a:rPr>
              <a:t>land</a:t>
            </a:r>
            <a:r>
              <a:rPr lang="en-US" sz="1600" dirty="0"/>
              <a:t>, and </a:t>
            </a:r>
            <a:r>
              <a:rPr lang="en-US" sz="1600" b="1" dirty="0">
                <a:solidFill>
                  <a:srgbClr val="7030A0"/>
                </a:solidFill>
              </a:rPr>
              <a:t>economic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/>
              <a:t>markets, and </a:t>
            </a:r>
            <a:r>
              <a:rPr lang="en-US" sz="1600" b="1" dirty="0">
                <a:solidFill>
                  <a:srgbClr val="00B050"/>
                </a:solidFill>
              </a:rPr>
              <a:t>atmospheric / ocean systems</a:t>
            </a:r>
          </a:p>
          <a:p>
            <a:pPr lvl="1">
              <a:lnSpc>
                <a:spcPct val="100000"/>
              </a:lnSpc>
            </a:pPr>
            <a:r>
              <a:rPr lang="en-US" sz="1267" dirty="0"/>
              <a:t>Solves in a single unified code.</a:t>
            </a:r>
          </a:p>
          <a:p>
            <a:pPr lvl="1">
              <a:lnSpc>
                <a:spcPct val="100000"/>
              </a:lnSpc>
            </a:pPr>
            <a:r>
              <a:rPr lang="en-US" sz="1267" dirty="0"/>
              <a:t>Recursive-dynamic (not intertemporal optimization), </a:t>
            </a:r>
          </a:p>
          <a:p>
            <a:pPr lvl="1">
              <a:lnSpc>
                <a:spcPct val="100000"/>
              </a:lnSpc>
            </a:pPr>
            <a:r>
              <a:rPr lang="en-US" sz="1267" dirty="0"/>
              <a:t>Time horizon is 2100.</a:t>
            </a:r>
          </a:p>
          <a:p>
            <a:pPr lvl="1">
              <a:lnSpc>
                <a:spcPct val="100000"/>
              </a:lnSpc>
            </a:pPr>
            <a:r>
              <a:rPr lang="en-US" sz="1267" dirty="0"/>
              <a:t>Usually run with five-year time steps but can run on one-year time steps.</a:t>
            </a:r>
          </a:p>
          <a:p>
            <a:pPr>
              <a:lnSpc>
                <a:spcPct val="100000"/>
              </a:lnSpc>
            </a:pPr>
            <a:r>
              <a:rPr lang="en-US" sz="1600" b="1" dirty="0"/>
              <a:t>Community model </a:t>
            </a:r>
            <a:r>
              <a:rPr lang="en-US" sz="1600" dirty="0"/>
              <a:t>with publicly available source code, data, and documentation</a:t>
            </a:r>
          </a:p>
          <a:p>
            <a:pPr lvl="1">
              <a:lnSpc>
                <a:spcPct val="100000"/>
              </a:lnSpc>
            </a:pPr>
            <a:r>
              <a:rPr lang="en-US" sz="1400" dirty="0">
                <a:hlinkClick r:id="rId3"/>
              </a:rPr>
              <a:t>https://github.com/JGCRI/gcam-core/releases</a:t>
            </a:r>
            <a:endParaRPr lang="en-US" sz="1400" dirty="0"/>
          </a:p>
          <a:p>
            <a:pPr lvl="1">
              <a:lnSpc>
                <a:spcPct val="100000"/>
              </a:lnSpc>
            </a:pPr>
            <a:r>
              <a:rPr lang="en-US" sz="1400" dirty="0"/>
              <a:t>Annual GCAM meeting brings together collaborators around the world. </a:t>
            </a:r>
            <a:endParaRPr lang="en-US" sz="1267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52913F-CC04-3255-D5E2-1DACB40878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452" y="2001485"/>
            <a:ext cx="6540909" cy="39506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947AF4-6DCC-45A2-4AB6-21EEA28D9E91}"/>
              </a:ext>
            </a:extLst>
          </p:cNvPr>
          <p:cNvSpPr txBox="1"/>
          <p:nvPr/>
        </p:nvSpPr>
        <p:spPr>
          <a:xfrm>
            <a:off x="4771571" y="2235200"/>
            <a:ext cx="246742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Reduced Form </a:t>
            </a:r>
            <a:r>
              <a:rPr lang="en-US" sz="1200" b="1" dirty="0">
                <a:solidFill>
                  <a:schemeClr val="tx1">
                    <a:lumMod val="50000"/>
                  </a:schemeClr>
                </a:solidFill>
              </a:rPr>
              <a:t>Atmospheric – Ocean </a:t>
            </a:r>
            <a:r>
              <a:rPr lang="en-US" sz="1200" dirty="0">
                <a:solidFill>
                  <a:schemeClr val="tx1">
                    <a:lumMod val="50000"/>
                  </a:schemeClr>
                </a:solidFill>
              </a:rPr>
              <a:t>System Model </a:t>
            </a:r>
          </a:p>
        </p:txBody>
      </p:sp>
    </p:spTree>
    <p:extLst>
      <p:ext uri="{BB962C8B-B14F-4D97-AF65-F5344CB8AC3E}">
        <p14:creationId xmlns:p14="http://schemas.microsoft.com/office/powerpoint/2010/main" val="225329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2D196C4D-FF31-7AF0-42D3-1FA34EBDFA4E}"/>
              </a:ext>
            </a:extLst>
          </p:cNvPr>
          <p:cNvSpPr/>
          <p:nvPr/>
        </p:nvSpPr>
        <p:spPr>
          <a:xfrm>
            <a:off x="3034352" y="468400"/>
            <a:ext cx="6951533" cy="5813597"/>
          </a:xfrm>
          <a:prstGeom prst="ellipse">
            <a:avLst/>
          </a:prstGeom>
          <a:noFill/>
          <a:ln w="177800">
            <a:solidFill>
              <a:schemeClr val="bg1">
                <a:lumMod val="85000"/>
                <a:alpha val="6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EB93F4-67DB-43E6-C22D-6F084D61E0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5" t="25103" r="1882" b="27608"/>
          <a:stretch/>
        </p:blipFill>
        <p:spPr>
          <a:xfrm>
            <a:off x="3587412" y="2224997"/>
            <a:ext cx="5816696" cy="2473497"/>
          </a:xfrm>
          <a:prstGeom prst="rect">
            <a:avLst/>
          </a:prstGeom>
        </p:spPr>
      </p:pic>
      <p:pic>
        <p:nvPicPr>
          <p:cNvPr id="8" name="Picture 2" descr="Image preview">
            <a:extLst>
              <a:ext uri="{FF2B5EF4-FFF2-40B4-BE49-F238E27FC236}">
                <a16:creationId xmlns:a16="http://schemas.microsoft.com/office/drawing/2014/main" id="{CE2C85FA-0796-3008-739E-D2D0BE01D4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59031" y="4569062"/>
            <a:ext cx="737719" cy="144524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Elbow Connector 8">
            <a:extLst>
              <a:ext uri="{FF2B5EF4-FFF2-40B4-BE49-F238E27FC236}">
                <a16:creationId xmlns:a16="http://schemas.microsoft.com/office/drawing/2014/main" id="{0B25F3FF-D88A-8DE7-CF82-4091D4CFDAC3}"/>
              </a:ext>
            </a:extLst>
          </p:cNvPr>
          <p:cNvCxnSpPr>
            <a:cxnSpLocks/>
            <a:endCxn id="24" idx="1"/>
          </p:cNvCxnSpPr>
          <p:nvPr/>
        </p:nvCxnSpPr>
        <p:spPr>
          <a:xfrm rot="16200000" flipH="1">
            <a:off x="5529526" y="4451516"/>
            <a:ext cx="2661492" cy="355792"/>
          </a:xfrm>
          <a:prstGeom prst="bentConnector2">
            <a:avLst/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>
            <a:extLst>
              <a:ext uri="{FF2B5EF4-FFF2-40B4-BE49-F238E27FC236}">
                <a16:creationId xmlns:a16="http://schemas.microsoft.com/office/drawing/2014/main" id="{F917A5D8-DD9B-646E-7450-213FAFB40E14}"/>
              </a:ext>
            </a:extLst>
          </p:cNvPr>
          <p:cNvCxnSpPr>
            <a:cxnSpLocks/>
          </p:cNvCxnSpPr>
          <p:nvPr/>
        </p:nvCxnSpPr>
        <p:spPr>
          <a:xfrm rot="16200000" flipH="1">
            <a:off x="6801792" y="3703352"/>
            <a:ext cx="2302433" cy="152559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>
            <a:extLst>
              <a:ext uri="{FF2B5EF4-FFF2-40B4-BE49-F238E27FC236}">
                <a16:creationId xmlns:a16="http://schemas.microsoft.com/office/drawing/2014/main" id="{96BEBF2F-25A3-7996-175D-9E21721D8246}"/>
              </a:ext>
            </a:extLst>
          </p:cNvPr>
          <p:cNvCxnSpPr>
            <a:cxnSpLocks/>
          </p:cNvCxnSpPr>
          <p:nvPr/>
        </p:nvCxnSpPr>
        <p:spPr>
          <a:xfrm>
            <a:off x="8535091" y="3207744"/>
            <a:ext cx="1879175" cy="468931"/>
          </a:xfrm>
          <a:prstGeom prst="bentConnector3">
            <a:avLst>
              <a:gd name="adj1" fmla="val 75189"/>
            </a:avLst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4" descr="Image preview">
            <a:extLst>
              <a:ext uri="{FF2B5EF4-FFF2-40B4-BE49-F238E27FC236}">
                <a16:creationId xmlns:a16="http://schemas.microsoft.com/office/drawing/2014/main" id="{810471C9-18B8-4176-1B95-556D4103B3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5591" y="4640248"/>
            <a:ext cx="1218943" cy="1189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Elbow Connector 12">
            <a:extLst>
              <a:ext uri="{FF2B5EF4-FFF2-40B4-BE49-F238E27FC236}">
                <a16:creationId xmlns:a16="http://schemas.microsoft.com/office/drawing/2014/main" id="{FB88A347-7BA5-9EB4-F0FC-732D06284ED1}"/>
              </a:ext>
            </a:extLst>
          </p:cNvPr>
          <p:cNvCxnSpPr>
            <a:cxnSpLocks/>
            <a:endCxn id="12" idx="3"/>
          </p:cNvCxnSpPr>
          <p:nvPr/>
        </p:nvCxnSpPr>
        <p:spPr>
          <a:xfrm rot="10800000">
            <a:off x="2024535" y="5235035"/>
            <a:ext cx="1371433" cy="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>
            <a:extLst>
              <a:ext uri="{FF2B5EF4-FFF2-40B4-BE49-F238E27FC236}">
                <a16:creationId xmlns:a16="http://schemas.microsoft.com/office/drawing/2014/main" id="{CA8FAF4D-0ABD-4720-FC55-644AD204061D}"/>
              </a:ext>
            </a:extLst>
          </p:cNvPr>
          <p:cNvCxnSpPr>
            <a:cxnSpLocks/>
          </p:cNvCxnSpPr>
          <p:nvPr/>
        </p:nvCxnSpPr>
        <p:spPr>
          <a:xfrm rot="5400000">
            <a:off x="4663035" y="4903090"/>
            <a:ext cx="1554555" cy="327683"/>
          </a:xfrm>
          <a:prstGeom prst="bentConnector3">
            <a:avLst>
              <a:gd name="adj1" fmla="val 99614"/>
            </a:avLst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>
            <a:extLst>
              <a:ext uri="{FF2B5EF4-FFF2-40B4-BE49-F238E27FC236}">
                <a16:creationId xmlns:a16="http://schemas.microsoft.com/office/drawing/2014/main" id="{6ADB7716-5DFE-405C-8F25-43A796359181}"/>
              </a:ext>
            </a:extLst>
          </p:cNvPr>
          <p:cNvCxnSpPr>
            <a:cxnSpLocks/>
            <a:endCxn id="8" idx="3"/>
          </p:cNvCxnSpPr>
          <p:nvPr/>
        </p:nvCxnSpPr>
        <p:spPr>
          <a:xfrm rot="10800000" flipV="1">
            <a:off x="3896751" y="4238483"/>
            <a:ext cx="1536779" cy="1053202"/>
          </a:xfrm>
          <a:prstGeom prst="bentConnector3">
            <a:avLst>
              <a:gd name="adj1" fmla="val 23915"/>
            </a:avLst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3FC45B7B-2AEB-1015-D070-52C1A3BDAD57}"/>
              </a:ext>
            </a:extLst>
          </p:cNvPr>
          <p:cNvCxnSpPr>
            <a:cxnSpLocks/>
          </p:cNvCxnSpPr>
          <p:nvPr/>
        </p:nvCxnSpPr>
        <p:spPr>
          <a:xfrm flipV="1">
            <a:off x="8096759" y="2029509"/>
            <a:ext cx="1712411" cy="1169864"/>
          </a:xfrm>
          <a:prstGeom prst="bentConnector3">
            <a:avLst>
              <a:gd name="adj1" fmla="val -137"/>
            </a:avLst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B4EBD11-5A58-A874-4D54-067AE55B7879}"/>
              </a:ext>
            </a:extLst>
          </p:cNvPr>
          <p:cNvSpPr txBox="1"/>
          <p:nvPr/>
        </p:nvSpPr>
        <p:spPr>
          <a:xfrm>
            <a:off x="8358482" y="1821387"/>
            <a:ext cx="9460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GCAM-China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230E0A-AEEB-1DF9-58A9-53F68F3E4079}"/>
              </a:ext>
            </a:extLst>
          </p:cNvPr>
          <p:cNvSpPr txBox="1"/>
          <p:nvPr/>
        </p:nvSpPr>
        <p:spPr>
          <a:xfrm>
            <a:off x="8947698" y="3005858"/>
            <a:ext cx="9525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GCAM-Korea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BB5061-00C8-5422-5C06-A87CE06C40CD}"/>
              </a:ext>
            </a:extLst>
          </p:cNvPr>
          <p:cNvSpPr txBox="1"/>
          <p:nvPr/>
        </p:nvSpPr>
        <p:spPr>
          <a:xfrm>
            <a:off x="7610387" y="5312565"/>
            <a:ext cx="9829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GCAM-MENA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9398F4-54CD-9A78-DDFE-F0986E3BB294}"/>
              </a:ext>
            </a:extLst>
          </p:cNvPr>
          <p:cNvSpPr txBox="1"/>
          <p:nvPr/>
        </p:nvSpPr>
        <p:spPr>
          <a:xfrm>
            <a:off x="5030997" y="5267349"/>
            <a:ext cx="11398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GCAM-Uruguay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24D2E4-820E-24AB-2C0D-4ED4FE6943DB}"/>
              </a:ext>
            </a:extLst>
          </p:cNvPr>
          <p:cNvSpPr txBox="1"/>
          <p:nvPr/>
        </p:nvSpPr>
        <p:spPr>
          <a:xfrm>
            <a:off x="3863329" y="5077373"/>
            <a:ext cx="1209228" cy="246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GCAM-Argentina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D63C196-10C2-2280-7A19-3D0AE75F15CC}"/>
              </a:ext>
            </a:extLst>
          </p:cNvPr>
          <p:cNvSpPr txBox="1"/>
          <p:nvPr/>
        </p:nvSpPr>
        <p:spPr>
          <a:xfrm>
            <a:off x="1978603" y="5033524"/>
            <a:ext cx="1209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GCAM-Argentina</a:t>
            </a:r>
          </a:p>
          <a:p>
            <a:pPr algn="ctr"/>
            <a:r>
              <a:rPr lang="en-US" sz="1000" dirty="0">
                <a:latin typeface="Helvetica" pitchFamily="2" charset="0"/>
              </a:rPr>
              <a:t>(Colorado Basin)</a:t>
            </a:r>
          </a:p>
        </p:txBody>
      </p:sp>
      <p:cxnSp>
        <p:nvCxnSpPr>
          <p:cNvPr id="23" name="Elbow Connector 22">
            <a:extLst>
              <a:ext uri="{FF2B5EF4-FFF2-40B4-BE49-F238E27FC236}">
                <a16:creationId xmlns:a16="http://schemas.microsoft.com/office/drawing/2014/main" id="{E0BB3101-AAD6-B448-F1C1-F22FE50452B6}"/>
              </a:ext>
            </a:extLst>
          </p:cNvPr>
          <p:cNvCxnSpPr>
            <a:cxnSpLocks/>
          </p:cNvCxnSpPr>
          <p:nvPr/>
        </p:nvCxnSpPr>
        <p:spPr>
          <a:xfrm>
            <a:off x="7741066" y="3442435"/>
            <a:ext cx="2837192" cy="2020900"/>
          </a:xfrm>
          <a:prstGeom prst="bentConnector3">
            <a:avLst>
              <a:gd name="adj1" fmla="val 56951"/>
            </a:avLst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AEA97C43-A20E-D591-6F08-27B436944E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8168" y="5537806"/>
            <a:ext cx="2127399" cy="84470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5" name="Picture 6" descr="Image preview">
            <a:extLst>
              <a:ext uri="{FF2B5EF4-FFF2-40B4-BE49-F238E27FC236}">
                <a16:creationId xmlns:a16="http://schemas.microsoft.com/office/drawing/2014/main" id="{28DBD5CD-1403-470D-1B16-C7843A8D1A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34240" y="5495183"/>
            <a:ext cx="1139825" cy="102234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ECAC4FE-D516-195F-62EC-E8FE5B55351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672" b="97174" l="27330" r="81433">
                        <a14:foregroundMark x1="47427" y1="23217" x2="47914" y2="26649"/>
                        <a14:foregroundMark x1="48331" y1="15007" x2="48331" y2="15007"/>
                        <a14:foregroundMark x1="48331" y1="13863" x2="63421" y2="14536"/>
                        <a14:foregroundMark x1="65369" y1="10633" x2="65369" y2="10633"/>
                        <a14:foregroundMark x1="65090" y1="7672" x2="65090" y2="7672"/>
                        <a14:foregroundMark x1="35883" y1="22073" x2="35883" y2="22073"/>
                        <a14:foregroundMark x1="38178" y1="26380" x2="38178" y2="26380"/>
                        <a14:foregroundMark x1="38665" y1="26380" x2="37483" y2="26851"/>
                        <a14:foregroundMark x1="41029" y1="94415" x2="36996" y2="95559"/>
                        <a14:foregroundMark x1="42003" y1="96972" x2="37274" y2="96501"/>
                        <a14:foregroundMark x1="37761" y1="21871" x2="37969" y2="20727"/>
                        <a14:foregroundMark x1="27330" y1="22948" x2="27330" y2="22948"/>
                        <a14:foregroundMark x1="35883" y1="29139" x2="36926" y2="63392"/>
                        <a14:foregroundMark x1="36926" y1="63392" x2="33727" y2="38291"/>
                        <a14:foregroundMark x1="33241" y1="60633" x2="39152" y2="68439"/>
                        <a14:foregroundMark x1="40542" y1="80081" x2="51391" y2="82571"/>
                        <a14:foregroundMark x1="32545" y1="60431" x2="52364" y2="81427"/>
                        <a14:foregroundMark x1="53338" y1="75976" x2="81154" y2="52826"/>
                        <a14:foregroundMark x1="81154" y1="52826" x2="78581" y2="57470"/>
                        <a14:foregroundMark x1="78095" y1="59758" x2="78095" y2="59758"/>
                        <a14:foregroundMark x1="78999" y1="58345" x2="79764" y2="61104"/>
                        <a14:foregroundMark x1="71697" y1="67026" x2="67246" y2="69987"/>
                        <a14:foregroundMark x1="71001" y1="74361" x2="63421" y2="70458"/>
                        <a14:foregroundMark x1="69124" y1="73419" x2="70028" y2="68843"/>
                        <a14:foregroundMark x1="63213" y1="73890" x2="55702" y2="78264"/>
                        <a14:foregroundMark x1="57997" y1="77524" x2="55702" y2="78466"/>
                        <a14:foregroundMark x1="50487" y1="76178" x2="55702" y2="76851"/>
                        <a14:foregroundMark x1="47149" y1="76380" x2="55702" y2="70727"/>
                        <a14:foregroundMark x1="33936" y1="69583" x2="33727" y2="72544"/>
                        <a14:foregroundMark x1="35605" y1="66824" x2="37483" y2="72746"/>
                        <a14:foregroundMark x1="32754" y1="73015" x2="34701" y2="72746"/>
                        <a14:foregroundMark x1="34423" y1="76649" x2="32545" y2="72544"/>
                        <a14:foregroundMark x1="32337" y1="78466" x2="31572" y2="80485"/>
                        <a14:foregroundMark x1="34701" y1="77793" x2="32545" y2="80754"/>
                        <a14:foregroundMark x1="33519" y1="79139" x2="33519" y2="80754"/>
                        <a14:foregroundMark x1="34214" y1="79139" x2="34214" y2="81629"/>
                        <a14:foregroundMark x1="31572" y1="74832" x2="32337" y2="78466"/>
                        <a14:foregroundMark x1="39152" y1="81427" x2="40542" y2="82773"/>
                        <a14:foregroundMark x1="37483" y1="76851" x2="41029" y2="82369"/>
                        <a14:foregroundMark x1="39638" y1="79408" x2="44089" y2="82571"/>
                        <a14:foregroundMark x1="42003" y1="81629" x2="47427" y2="82369"/>
                        <a14:foregroundMark x1="49791" y1="83042" x2="50695" y2="84186"/>
                        <a14:foregroundMark x1="50487" y1="83513" x2="51878" y2="84186"/>
                        <a14:foregroundMark x1="33936" y1="94886" x2="40125" y2="96972"/>
                        <a14:foregroundMark x1="41516" y1="97174" x2="45758" y2="91454"/>
                        <a14:foregroundMark x1="48818" y1="82773" x2="56120" y2="83917"/>
                        <a14:foregroundMark x1="56398" y1="76178" x2="62517" y2="75976"/>
                        <a14:foregroundMark x1="32337" y1="74563" x2="33727" y2="65478"/>
                        <a14:foregroundMark x1="31850" y1="66353" x2="30389" y2="69314"/>
                        <a14:foregroundMark x1="31363" y1="71871" x2="30876" y2="74563"/>
                        <a14:foregroundMark x1="31363" y1="75707" x2="30181" y2="80485"/>
                        <a14:foregroundMark x1="34214" y1="66622" x2="31850" y2="64738"/>
                        <a14:foregroundMark x1="31850" y1="63863" x2="31850" y2="63863"/>
                        <a14:foregroundMark x1="34214" y1="65882" x2="31572" y2="61306"/>
                        <a14:foregroundMark x1="31850" y1="68170" x2="30876" y2="65882"/>
                        <a14:foregroundMark x1="35118" y1="57941" x2="33032" y2="55855"/>
                        <a14:foregroundMark x1="33519" y1="51279" x2="31363" y2="49260"/>
                        <a14:foregroundMark x1="33727" y1="40108" x2="33727" y2="36676"/>
                        <a14:foregroundMark x1="33936" y1="37349" x2="36092" y2="34388"/>
                        <a14:foregroundMark x1="32337" y1="32369" x2="34910" y2="29341"/>
                        <a14:foregroundMark x1="31572" y1="32773" x2="34701" y2="28937"/>
                        <a14:foregroundMark x1="34701" y1="31427" x2="38178" y2="33042"/>
                        <a14:foregroundMark x1="35883" y1="30485" x2="41725" y2="30283"/>
                        <a14:foregroundMark x1="38178" y1="46299" x2="41029" y2="55384"/>
                        <a14:foregroundMark x1="40821" y1="26649" x2="37483" y2="31225"/>
                        <a14:foregroundMark x1="38456" y1="24832" x2="33936" y2="29812"/>
                        <a14:foregroundMark x1="36579" y1="20256" x2="34423" y2="25236"/>
                        <a14:foregroundMark x1="34910" y1="21400" x2="33032" y2="24563"/>
                        <a14:foregroundMark x1="35396" y1="23890" x2="35883" y2="19987"/>
                        <a14:foregroundMark x1="27608" y1="22073" x2="28790" y2="23419"/>
                        <a14:foregroundMark x1="28095" y1="22275" x2="33936" y2="22275"/>
                        <a14:backgroundMark x1="67663" y1="91386" x2="71210" y2="85666"/>
                        <a14:backgroundMark x1="64117" y1="90242" x2="78303" y2="92530"/>
                      </a14:backgroundRemoval>
                    </a14:imgEffect>
                  </a14:imgLayer>
                </a14:imgProps>
              </a:ext>
            </a:extLst>
          </a:blip>
          <a:srcRect l="26859" t="5062" r="12492"/>
          <a:stretch/>
        </p:blipFill>
        <p:spPr>
          <a:xfrm>
            <a:off x="10170197" y="3106360"/>
            <a:ext cx="816123" cy="1320192"/>
          </a:xfrm>
          <a:prstGeom prst="rect">
            <a:avLst/>
          </a:prstGeom>
          <a:ln>
            <a:noFill/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FC24BDF-21E1-B821-62A2-F1C0F9C81EC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217" b="96522" l="3614" r="97493">
                        <a14:foregroundMark x1="7596" y1="48696" x2="7375" y2="52464"/>
                        <a14:foregroundMark x1="3761" y1="47391" x2="3761" y2="47391"/>
                        <a14:foregroundMark x1="8333" y1="64493" x2="8333" y2="64493"/>
                        <a14:foregroundMark x1="7596" y1="65507" x2="7596" y2="65507"/>
                        <a14:foregroundMark x1="30678" y1="89710" x2="31785" y2="88986"/>
                        <a14:foregroundMark x1="32448" y1="91449" x2="32448" y2="91449"/>
                        <a14:foregroundMark x1="40192" y1="96522" x2="40192" y2="96522"/>
                        <a14:foregroundMark x1="41962" y1="95797" x2="41962" y2="95797"/>
                        <a14:foregroundMark x1="41077" y1="95507" x2="41077" y2="95507"/>
                        <a14:foregroundMark x1="39454" y1="89565" x2="40708" y2="90000"/>
                        <a14:foregroundMark x1="41224" y1="95797" x2="45796" y2="95797"/>
                        <a14:foregroundMark x1="41003" y1="93043" x2="41445" y2="93188"/>
                        <a14:foregroundMark x1="42257" y1="94783" x2="41962" y2="90290"/>
                        <a14:foregroundMark x1="41962" y1="94493" x2="42330" y2="91014"/>
                        <a14:foregroundMark x1="41077" y1="91739" x2="38938" y2="91014"/>
                        <a14:foregroundMark x1="41003" y1="91014" x2="35472" y2="86232"/>
                        <a14:foregroundMark x1="37242" y1="87971" x2="39086" y2="91739"/>
                        <a14:foregroundMark x1="36283" y1="88696" x2="32080" y2="91014"/>
                        <a14:foregroundMark x1="31785" y1="91014" x2="28761" y2="81304"/>
                        <a14:foregroundMark x1="28245" y1="83478" x2="30236" y2="85217"/>
                        <a14:foregroundMark x1="52286" y1="14203" x2="54720" y2="5362"/>
                        <a14:foregroundMark x1="55457" y1="6377" x2="55457" y2="6377"/>
                        <a14:foregroundMark x1="54720" y1="40725" x2="52139" y2="51739"/>
                        <a14:foregroundMark x1="54867" y1="46957" x2="53171" y2="51739"/>
                        <a14:foregroundMark x1="53319" y1="50000" x2="53319" y2="50000"/>
                        <a14:foregroundMark x1="53466" y1="51159" x2="54572" y2="54928"/>
                        <a14:foregroundMark x1="52286" y1="62754" x2="56121" y2="63913"/>
                        <a14:foregroundMark x1="52950" y1="69275" x2="58407" y2="69420"/>
                        <a14:foregroundMark x1="52065" y1="62464" x2="55605" y2="68261"/>
                        <a14:foregroundMark x1="53540" y1="63478" x2="56785" y2="63768"/>
                        <a14:foregroundMark x1="51917" y1="61159" x2="56858" y2="61449"/>
                        <a14:foregroundMark x1="51032" y1="57971" x2="55088" y2="63478"/>
                        <a14:foregroundMark x1="54351" y1="68551" x2="59956" y2="67536"/>
                        <a14:foregroundMark x1="53097" y1="69420" x2="55457" y2="70435"/>
                        <a14:foregroundMark x1="55088" y1="70000" x2="52950" y2="80725"/>
                        <a14:foregroundMark x1="52655" y1="77681" x2="49484" y2="84203"/>
                        <a14:foregroundMark x1="41445" y1="92754" x2="43289" y2="91014"/>
                        <a14:foregroundMark x1="41888" y1="91014" x2="48599" y2="90000"/>
                        <a14:foregroundMark x1="45575" y1="88986" x2="50147" y2="86522"/>
                        <a14:foregroundMark x1="49263" y1="86812" x2="52065" y2="82319"/>
                        <a14:foregroundMark x1="50664" y1="84493" x2="53982" y2="74783"/>
                        <a14:foregroundMark x1="53982" y1="63188" x2="51401" y2="56522"/>
                        <a14:foregroundMark x1="50885" y1="57681" x2="54941" y2="53913"/>
                        <a14:foregroundMark x1="53982" y1="54203" x2="54056" y2="49275"/>
                        <a14:foregroundMark x1="54572" y1="53768" x2="54720" y2="49420"/>
                        <a14:foregroundMark x1="53540" y1="53478" x2="57375" y2="53913"/>
                        <a14:foregroundMark x1="54499" y1="54203" x2="54204" y2="48406"/>
                        <a14:foregroundMark x1="54351" y1="55507" x2="55236" y2="47391"/>
                        <a14:foregroundMark x1="54204" y1="47971" x2="60988" y2="41884"/>
                        <a14:foregroundMark x1="59956" y1="42174" x2="64897" y2="36232"/>
                        <a14:foregroundMark x1="62979" y1="37681" x2="65192" y2="28406"/>
                        <a14:foregroundMark x1="67847" y1="39710" x2="68953" y2="41449"/>
                        <a14:foregroundMark x1="66298" y1="38986" x2="86726" y2="36667"/>
                        <a14:foregroundMark x1="86726" y1="36667" x2="97493" y2="68841"/>
                        <a14:foregroundMark x1="97493" y1="68841" x2="78761" y2="82754"/>
                        <a14:foregroundMark x1="78761" y1="82754" x2="68658" y2="47971"/>
                        <a14:foregroundMark x1="68658" y1="47971" x2="82227" y2="59275"/>
                        <a14:foregroundMark x1="80088" y1="41449" x2="96608" y2="50725"/>
                        <a14:foregroundMark x1="96460" y1="50145" x2="96460" y2="50145"/>
                        <a14:foregroundMark x1="95575" y1="49420" x2="94469" y2="55652"/>
                        <a14:foregroundMark x1="97493" y1="48696" x2="93437" y2="51159"/>
                        <a14:foregroundMark x1="95501" y1="52754" x2="92183" y2="48696"/>
                        <a14:foregroundMark x1="96976" y1="51014" x2="91740" y2="50000"/>
                        <a14:foregroundMark x1="92773" y1="49275" x2="94100" y2="49420"/>
                        <a14:foregroundMark x1="94174" y1="49420" x2="94174" y2="49420"/>
                        <a14:foregroundMark x1="95206" y1="49710" x2="95206" y2="49710"/>
                        <a14:foregroundMark x1="92699" y1="50725" x2="94838" y2="50000"/>
                        <a14:foregroundMark x1="94543" y1="49710" x2="96386" y2="48986"/>
                        <a14:foregroundMark x1="92773" y1="49275" x2="94100" y2="48986"/>
                        <a14:foregroundMark x1="93289" y1="49275" x2="92699" y2="48696"/>
                        <a14:foregroundMark x1="90782" y1="80435" x2="72050" y2="80725"/>
                        <a14:foregroundMark x1="89971" y1="77971" x2="90487" y2="82754"/>
                        <a14:foregroundMark x1="90487" y1="79275" x2="91298" y2="82319"/>
                        <a14:foregroundMark x1="90855" y1="78696" x2="91372" y2="82029"/>
                        <a14:foregroundMark x1="76991" y1="82319" x2="68437" y2="77246"/>
                        <a14:foregroundMark x1="66962" y1="69275" x2="69248" y2="74783"/>
                        <a14:foregroundMark x1="67035" y1="75797" x2="67035" y2="82754"/>
                        <a14:foregroundMark x1="70133" y1="38406" x2="80457" y2="35217"/>
                        <a14:foregroundMark x1="88496" y1="38696" x2="96239" y2="47391"/>
                        <a14:foregroundMark x1="61062" y1="31884" x2="67478" y2="20145"/>
                        <a14:foregroundMark x1="62979" y1="40725" x2="59071" y2="8696"/>
                        <a14:foregroundMark x1="59071" y1="8406" x2="60177" y2="12464"/>
                        <a14:foregroundMark x1="60546" y1="14638" x2="62979" y2="20725"/>
                        <a14:foregroundMark x1="63791" y1="20435" x2="65929" y2="23913"/>
                        <a14:foregroundMark x1="65929" y1="20145" x2="65265" y2="23478"/>
                        <a14:foregroundMark x1="67478" y1="20870" x2="67478" y2="24928"/>
                        <a14:foregroundMark x1="66150" y1="25942" x2="66077" y2="31159"/>
                        <a14:foregroundMark x1="66298" y1="24928" x2="65929" y2="32174"/>
                        <a14:foregroundMark x1="66814" y1="27681" x2="66298" y2="32754"/>
                        <a14:foregroundMark x1="67035" y1="25217" x2="66667" y2="28696"/>
                        <a14:foregroundMark x1="67699" y1="20435" x2="67552" y2="242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75710" y="1391770"/>
            <a:ext cx="2493236" cy="1268682"/>
          </a:xfrm>
          <a:prstGeom prst="rect">
            <a:avLst/>
          </a:prstGeom>
        </p:spPr>
      </p:pic>
      <p:cxnSp>
        <p:nvCxnSpPr>
          <p:cNvPr id="28" name="Elbow Connector 27">
            <a:extLst>
              <a:ext uri="{FF2B5EF4-FFF2-40B4-BE49-F238E27FC236}">
                <a16:creationId xmlns:a16="http://schemas.microsoft.com/office/drawing/2014/main" id="{6479AE99-A0D5-2F74-B51C-9A6FA0BAC730}"/>
              </a:ext>
            </a:extLst>
          </p:cNvPr>
          <p:cNvCxnSpPr>
            <a:cxnSpLocks/>
          </p:cNvCxnSpPr>
          <p:nvPr/>
        </p:nvCxnSpPr>
        <p:spPr>
          <a:xfrm rot="10800000" flipV="1">
            <a:off x="2501369" y="3106360"/>
            <a:ext cx="2396085" cy="38461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2015C44-ADB6-368E-697E-1DF3C8F71B47}"/>
              </a:ext>
            </a:extLst>
          </p:cNvPr>
          <p:cNvSpPr txBox="1"/>
          <p:nvPr/>
        </p:nvSpPr>
        <p:spPr>
          <a:xfrm>
            <a:off x="2830333" y="3298665"/>
            <a:ext cx="8755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GCAM-USA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DC7B27F-4FE0-5277-9714-5A045B09DF21}"/>
              </a:ext>
            </a:extLst>
          </p:cNvPr>
          <p:cNvGrpSpPr/>
          <p:nvPr/>
        </p:nvGrpSpPr>
        <p:grpSpPr>
          <a:xfrm>
            <a:off x="857521" y="2847429"/>
            <a:ext cx="2061047" cy="1219102"/>
            <a:chOff x="798252" y="2847429"/>
            <a:chExt cx="2061047" cy="1219102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BAAF735-0E12-080E-DD34-0621C402F7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4730" b="96509" l="2053" r="96848">
                          <a14:foregroundMark x1="43475" y1="77928" x2="53006" y2="44820"/>
                          <a14:foregroundMark x1="45674" y1="90878" x2="45674" y2="94820"/>
                          <a14:foregroundMark x1="55572" y1="77928" x2="57771" y2="67342"/>
                          <a14:foregroundMark x1="60337" y1="72410" x2="60337" y2="72410"/>
                          <a14:foregroundMark x1="61437" y1="77365" x2="73460" y2="77928"/>
                          <a14:foregroundMark x1="74194" y1="79054" x2="82625" y2="94820"/>
                          <a14:foregroundMark x1="87683" y1="26239" x2="94208" y2="10923"/>
                          <a14:foregroundMark x1="89370" y1="36824" x2="95161" y2="28604"/>
                          <a14:foregroundMark x1="94208" y1="30631" x2="94941" y2="32095"/>
                          <a14:foregroundMark x1="94575" y1="30631" x2="94941" y2="28041"/>
                          <a14:foregroundMark x1="92302" y1="25338" x2="96848" y2="18018"/>
                          <a14:foregroundMark x1="96481" y1="18018" x2="94355" y2="9122"/>
                          <a14:foregroundMark x1="88783" y1="19482" x2="85191" y2="21847"/>
                          <a14:foregroundMark x1="91129" y1="18806" x2="87097" y2="21847"/>
                          <a14:foregroundMark x1="81672" y1="27365" x2="71334" y2="34797"/>
                          <a14:foregroundMark x1="15836" y1="12950" x2="7551" y2="25338"/>
                          <a14:foregroundMark x1="4692" y1="32995" x2="11364" y2="54617"/>
                          <a14:foregroundMark x1="9311" y1="65203" x2="2933" y2="26239"/>
                          <a14:foregroundMark x1="6745" y1="58446" x2="3152" y2="28266"/>
                          <a14:foregroundMark x1="2199" y1="31532" x2="2199" y2="38288"/>
                          <a14:foregroundMark x1="8871" y1="13851" x2="12757" y2="13514"/>
                          <a14:foregroundMark x1="7331" y1="6419" x2="9824" y2="6194"/>
                          <a14:foregroundMark x1="10044" y1="4730" x2="12170" y2="7095"/>
                          <a14:foregroundMark x1="45748" y1="12050" x2="51760" y2="13514"/>
                          <a14:foregroundMark x1="50367" y1="13288" x2="62317" y2="15315"/>
                          <a14:foregroundMark x1="66129" y1="79617" x2="62317" y2="83784"/>
                          <a14:foregroundMark x1="81525" y1="95608" x2="83651" y2="92005"/>
                          <a14:foregroundMark x1="85191" y1="90878" x2="82258" y2="81081"/>
                          <a14:foregroundMark x1="81305" y1="81982" x2="79619" y2="74887"/>
                          <a14:foregroundMark x1="79985" y1="77928" x2="81305" y2="67568"/>
                          <a14:foregroundMark x1="81158" y1="68131" x2="84604" y2="63739"/>
                          <a14:foregroundMark x1="82845" y1="62275" x2="87243" y2="58446"/>
                          <a14:foregroundMark x1="86144" y1="56982" x2="88050" y2="54617"/>
                          <a14:foregroundMark x1="86510" y1="56644" x2="88783" y2="55405"/>
                          <a14:foregroundMark x1="89223" y1="54842" x2="87243" y2="51351"/>
                          <a14:foregroundMark x1="87097" y1="50113" x2="87683" y2="53041"/>
                          <a14:foregroundMark x1="85191" y1="45721" x2="87097" y2="51914"/>
                          <a14:foregroundMark x1="85777" y1="43919" x2="86877" y2="50450"/>
                          <a14:foregroundMark x1="88416" y1="36824" x2="88416" y2="43694"/>
                          <a14:foregroundMark x1="87683" y1="43356" x2="87830" y2="48649"/>
                          <a14:foregroundMark x1="90176" y1="37162" x2="91862" y2="33671"/>
                          <a14:foregroundMark x1="88270" y1="38063" x2="88783" y2="43018"/>
                          <a14:foregroundMark x1="89223" y1="39189" x2="89589" y2="36599"/>
                          <a14:foregroundMark x1="91716" y1="33671" x2="95161" y2="31532"/>
                          <a14:foregroundMark x1="94355" y1="29505" x2="93035" y2="27365"/>
                          <a14:foregroundMark x1="92669" y1="25901" x2="93035" y2="22072"/>
                          <a14:foregroundMark x1="54252" y1="82658" x2="51760" y2="84910"/>
                          <a14:foregroundMark x1="54252" y1="82658" x2="60411" y2="82658"/>
                          <a14:foregroundMark x1="59971" y1="82320" x2="62097" y2="84347"/>
                          <a14:foregroundMark x1="50806" y1="85248" x2="48460" y2="94144"/>
                          <a14:foregroundMark x1="47507" y1="95045" x2="47727" y2="96509"/>
                          <a14:foregroundMark x1="47507" y1="95270" x2="42522" y2="85586"/>
                          <a14:foregroundMark x1="41569" y1="85586" x2="44208" y2="90541"/>
                          <a14:foregroundMark x1="41202" y1="84910" x2="44648" y2="92342"/>
                          <a14:foregroundMark x1="44648" y1="93243" x2="44795" y2="94707"/>
                          <a14:foregroundMark x1="39809" y1="84122" x2="42302" y2="87050"/>
                          <a14:foregroundMark x1="39809" y1="82883" x2="35630" y2="83446"/>
                          <a14:foregroundMark x1="33871" y1="81419" x2="32331" y2="74662"/>
                          <a14:foregroundMark x1="30425" y1="74099" x2="24853" y2="73761"/>
                          <a14:foregroundMark x1="23460" y1="74099" x2="14663" y2="66329"/>
                          <a14:foregroundMark x1="13710" y1="66329" x2="8724" y2="63964"/>
                          <a14:foregroundMark x1="6965" y1="59572" x2="9311" y2="64640"/>
                          <a14:foregroundMark x1="8504" y1="62838" x2="3739" y2="56306"/>
                          <a14:foregroundMark x1="3152" y1="45158" x2="2199" y2="38063"/>
                          <a14:foregroundMark x1="2199" y1="37725" x2="2199" y2="37725"/>
                          <a14:foregroundMark x1="3152" y1="43919" x2="4692" y2="52252"/>
                          <a14:foregroundMark x1="3519" y1="49212" x2="5059" y2="56644"/>
                          <a14:foregroundMark x1="6745" y1="10248" x2="5425" y2="18018"/>
                          <a14:foregroundMark x1="4106" y1="23311" x2="2566" y2="26802"/>
                          <a14:foregroundMark x1="2566" y1="26577" x2="2566" y2="26577"/>
                          <a14:foregroundMark x1="2933" y1="25676" x2="4692" y2="18581"/>
                          <a14:foregroundMark x1="4692" y1="19144" x2="4106" y2="23874"/>
                          <a14:foregroundMark x1="33651" y1="12387" x2="38636" y2="14752"/>
                          <a14:foregroundMark x1="40029" y1="13514" x2="47874" y2="14977"/>
                          <a14:foregroundMark x1="63050" y1="81982" x2="64443" y2="84347"/>
                          <a14:foregroundMark x1="64003" y1="83446" x2="64003" y2="83446"/>
                          <a14:foregroundMark x1="63856" y1="82320" x2="63856" y2="8232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09455" y="2847429"/>
              <a:ext cx="1749844" cy="1139194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40A9B9A-4BE6-0C83-C1DC-01697FEC8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19641563">
              <a:off x="798252" y="3691627"/>
              <a:ext cx="432581" cy="374904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251992FE-A5D6-4E90-8DB7-B07492B46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19672983">
              <a:off x="1315460" y="3754863"/>
              <a:ext cx="202945" cy="248433"/>
            </a:xfrm>
            <a:prstGeom prst="rect">
              <a:avLst/>
            </a:prstGeom>
          </p:spPr>
        </p:pic>
      </p:grpSp>
      <p:cxnSp>
        <p:nvCxnSpPr>
          <p:cNvPr id="34" name="Elbow Connector 33">
            <a:extLst>
              <a:ext uri="{FF2B5EF4-FFF2-40B4-BE49-F238E27FC236}">
                <a16:creationId xmlns:a16="http://schemas.microsoft.com/office/drawing/2014/main" id="{C4B9CC05-48F9-C5E0-2E91-5120641A246F}"/>
              </a:ext>
            </a:extLst>
          </p:cNvPr>
          <p:cNvCxnSpPr>
            <a:cxnSpLocks/>
          </p:cNvCxnSpPr>
          <p:nvPr/>
        </p:nvCxnSpPr>
        <p:spPr>
          <a:xfrm rot="10800000">
            <a:off x="3091317" y="1813960"/>
            <a:ext cx="1723207" cy="998858"/>
          </a:xfrm>
          <a:prstGeom prst="bentConnector3">
            <a:avLst>
              <a:gd name="adj1" fmla="val 58"/>
            </a:avLst>
          </a:prstGeom>
          <a:ln>
            <a:solidFill>
              <a:schemeClr val="tx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910315FE-A4E5-BE74-582D-230283F56E84}"/>
              </a:ext>
            </a:extLst>
          </p:cNvPr>
          <p:cNvSpPr txBox="1"/>
          <p:nvPr/>
        </p:nvSpPr>
        <p:spPr>
          <a:xfrm>
            <a:off x="7027953" y="6376274"/>
            <a:ext cx="2137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Miralles-Wilhelm et al., 2018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BAC418D-D6C0-C1CD-76C2-BCA9B907F2CB}"/>
              </a:ext>
            </a:extLst>
          </p:cNvPr>
          <p:cNvSpPr txBox="1"/>
          <p:nvPr/>
        </p:nvSpPr>
        <p:spPr>
          <a:xfrm>
            <a:off x="9568100" y="4368169"/>
            <a:ext cx="2137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Jeon et al., 2020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58ED243-3887-0A95-AFA4-97C094DB2304}"/>
              </a:ext>
            </a:extLst>
          </p:cNvPr>
          <p:cNvSpPr txBox="1"/>
          <p:nvPr/>
        </p:nvSpPr>
        <p:spPr>
          <a:xfrm>
            <a:off x="971124" y="3981924"/>
            <a:ext cx="2137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Binsted et al., 2021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0D26510-F450-1D70-49BA-60A4EA700752}"/>
              </a:ext>
            </a:extLst>
          </p:cNvPr>
          <p:cNvSpPr txBox="1"/>
          <p:nvPr/>
        </p:nvSpPr>
        <p:spPr>
          <a:xfrm>
            <a:off x="9718524" y="2644275"/>
            <a:ext cx="2137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Yu et al., 2019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1A7C140-6622-A59C-E006-0071802A4740}"/>
              </a:ext>
            </a:extLst>
          </p:cNvPr>
          <p:cNvSpPr txBox="1"/>
          <p:nvPr/>
        </p:nvSpPr>
        <p:spPr>
          <a:xfrm>
            <a:off x="5034240" y="6517528"/>
            <a:ext cx="1139825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Khan et al., 2020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25D8239-DC85-9CC2-8F24-F9140333D151}"/>
              </a:ext>
            </a:extLst>
          </p:cNvPr>
          <p:cNvSpPr txBox="1"/>
          <p:nvPr/>
        </p:nvSpPr>
        <p:spPr>
          <a:xfrm>
            <a:off x="2897090" y="6018888"/>
            <a:ext cx="12559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Wild et al., 2021a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E536C55-EEF8-E406-0D44-CCB57C141CF9}"/>
              </a:ext>
            </a:extLst>
          </p:cNvPr>
          <p:cNvSpPr txBox="1"/>
          <p:nvPr/>
        </p:nvSpPr>
        <p:spPr>
          <a:xfrm>
            <a:off x="805592" y="5844209"/>
            <a:ext cx="1173012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Wild et al., 2021b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D99DA9B-2053-9243-E759-6344DE77C3FC}"/>
              </a:ext>
            </a:extLst>
          </p:cNvPr>
          <p:cNvSpPr txBox="1"/>
          <p:nvPr/>
        </p:nvSpPr>
        <p:spPr>
          <a:xfrm>
            <a:off x="9845025" y="6071289"/>
            <a:ext cx="18181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Yu et al., 2018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C8CD18C-B136-AA37-FA46-5F65CB958E81}"/>
              </a:ext>
            </a:extLst>
          </p:cNvPr>
          <p:cNvSpPr txBox="1"/>
          <p:nvPr/>
        </p:nvSpPr>
        <p:spPr>
          <a:xfrm>
            <a:off x="1461087" y="2109802"/>
            <a:ext cx="213761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Arbuckle et al., 2021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7616536-91EB-4536-1AA6-FB7AFE8A888C}"/>
              </a:ext>
            </a:extLst>
          </p:cNvPr>
          <p:cNvSpPr txBox="1"/>
          <p:nvPr/>
        </p:nvSpPr>
        <p:spPr>
          <a:xfrm>
            <a:off x="5426953" y="2026251"/>
            <a:ext cx="2137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GCAM</a:t>
            </a:r>
          </a:p>
          <a:p>
            <a:pPr algn="ctr"/>
            <a:r>
              <a:rPr lang="en-US" sz="1000" dirty="0">
                <a:latin typeface="Helvetica" pitchFamily="2" charset="0"/>
              </a:rPr>
              <a:t>Calvin et al., 2019</a:t>
            </a:r>
          </a:p>
        </p:txBody>
      </p:sp>
      <p:pic>
        <p:nvPicPr>
          <p:cNvPr id="45" name="Picture 44" descr="Map&#10;&#10;Description automatically generated">
            <a:extLst>
              <a:ext uri="{FF2B5EF4-FFF2-40B4-BE49-F238E27FC236}">
                <a16:creationId xmlns:a16="http://schemas.microsoft.com/office/drawing/2014/main" id="{35E1D653-AB5F-6100-D747-D4528367171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94844" y="1164810"/>
            <a:ext cx="1198336" cy="97077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94714170-6691-747C-F6A5-AECB562322B3}"/>
              </a:ext>
            </a:extLst>
          </p:cNvPr>
          <p:cNvPicPr>
            <a:picLocks noChangeAspect="1"/>
          </p:cNvPicPr>
          <p:nvPr/>
        </p:nvPicPr>
        <p:blipFill>
          <a:blip r:embed="rId16" r:link="rId18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286" b="99762" l="10000" r="90000">
                        <a14:foregroundMark x1="29148" y1="11619" x2="27593" y2="3333"/>
                        <a14:foregroundMark x1="30259" y1="94714" x2="22852" y2="95333"/>
                        <a14:foregroundMark x1="19519" y1="83190" x2="24000" y2="92381"/>
                        <a14:foregroundMark x1="26000" y1="83762" x2="25778" y2="86143"/>
                        <a14:foregroundMark x1="25778" y1="83762" x2="24444" y2="85857"/>
                        <a14:foregroundMark x1="25778" y1="83190" x2="29593" y2="88524"/>
                        <a14:foregroundMark x1="25778" y1="84952" x2="28704" y2="86762"/>
                        <a14:foregroundMark x1="26222" y1="84952" x2="27593" y2="84952"/>
                        <a14:foregroundMark x1="27148" y1="85286" x2="27148" y2="85286"/>
                        <a14:foregroundMark x1="26667" y1="85571" x2="29370" y2="86762"/>
                        <a14:foregroundMark x1="25111" y1="85571" x2="23778" y2="94143"/>
                        <a14:foregroundMark x1="22630" y1="94714" x2="26444" y2="95000"/>
                        <a14:foregroundMark x1="24222" y1="94429" x2="28704" y2="94429"/>
                        <a14:foregroundMark x1="30037" y1="94429" x2="26889" y2="94714"/>
                        <a14:foregroundMark x1="30704" y1="94429" x2="29370" y2="94714"/>
                        <a14:foregroundMark x1="28926" y1="94714" x2="28926" y2="94714"/>
                        <a14:foregroundMark x1="29815" y1="94143" x2="29815" y2="94143"/>
                        <a14:foregroundMark x1="29148" y1="94143" x2="29148" y2="94143"/>
                        <a14:foregroundMark x1="29148" y1="94143" x2="29148" y2="94143"/>
                        <a14:foregroundMark x1="26000" y1="94429" x2="26000" y2="94429"/>
                        <a14:foregroundMark x1="23778" y1="94714" x2="27593" y2="94714"/>
                        <a14:foregroundMark x1="32074" y1="95000" x2="26667" y2="94143"/>
                        <a14:foregroundMark x1="35667" y1="86762" x2="15926" y2="97381"/>
                        <a14:foregroundMark x1="27148" y1="92048" x2="33407" y2="86762"/>
                        <a14:foregroundMark x1="22852" y1="84952" x2="37889" y2="91762"/>
                        <a14:foregroundMark x1="28259" y1="75524" x2="44630" y2="86429"/>
                        <a14:foregroundMark x1="72889" y1="77286" x2="77185" y2="98286"/>
                        <a14:foregroundMark x1="63926" y1="79333" x2="70889" y2="80524"/>
                        <a14:foregroundMark x1="69333" y1="81714" x2="76481" y2="80810"/>
                        <a14:foregroundMark x1="73593" y1="81143" x2="83222" y2="79048"/>
                        <a14:foregroundMark x1="74259" y1="81714" x2="76704" y2="81429"/>
                        <a14:foregroundMark x1="73593" y1="77571" x2="73593" y2="77571"/>
                        <a14:foregroundMark x1="63926" y1="78762" x2="76481" y2="79333"/>
                        <a14:foregroundMark x1="73815" y1="74619" x2="72444" y2="82619"/>
                        <a14:foregroundMark x1="64815" y1="80524" x2="66630" y2="83190"/>
                        <a14:foregroundMark x1="66407" y1="81143" x2="70222" y2="80810"/>
                        <a14:foregroundMark x1="72444" y1="82000" x2="80778" y2="82286"/>
                        <a14:foregroundMark x1="72667" y1="80238" x2="80074" y2="79667"/>
                        <a14:foregroundMark x1="71333" y1="80238" x2="76704" y2="74619"/>
                        <a14:foregroundMark x1="73148" y1="81143" x2="73593" y2="72857"/>
                        <a14:foregroundMark x1="74259" y1="79952" x2="76259" y2="71048"/>
                        <a14:foregroundMark x1="76259" y1="80238" x2="76481" y2="69000"/>
                        <a14:foregroundMark x1="74704" y1="81714" x2="72889" y2="95905"/>
                        <a14:foregroundMark x1="72444" y1="83190" x2="71333" y2="91190"/>
                        <a14:foregroundMark x1="71556" y1="91476" x2="71556" y2="91476"/>
                        <a14:foregroundMark x1="71556" y1="92952" x2="74481" y2="98571"/>
                        <a14:foregroundMark x1="72889" y1="92952" x2="75370" y2="99762"/>
                        <a14:foregroundMark x1="27370" y1="8381" x2="26889" y2="13381"/>
                        <a14:foregroundMark x1="27370" y1="10429" x2="29593" y2="16667"/>
                        <a14:foregroundMark x1="20407" y1="44143" x2="15444" y2="44429"/>
                        <a14:foregroundMark x1="19519" y1="55667" x2="24889" y2="53333"/>
                        <a14:foregroundMark x1="21519" y1="54810" x2="16370" y2="53048"/>
                        <a14:foregroundMark x1="16593" y1="52714" x2="16593" y2="52714"/>
                        <a14:foregroundMark x1="20185" y1="54524" x2="16370" y2="52143"/>
                        <a14:foregroundMark x1="21074" y1="53905" x2="17259" y2="52714"/>
                        <a14:foregroundMark x1="21519" y1="54190" x2="17926" y2="55667"/>
                        <a14:foregroundMark x1="20185" y1="56000" x2="29370" y2="55667"/>
                        <a14:foregroundMark x1="18815" y1="55667" x2="27148" y2="56286"/>
                        <a14:foregroundMark x1="21074" y1="53619" x2="22407" y2="53905"/>
                        <a14:foregroundMark x1="25333" y1="53048" x2="17481" y2="51857"/>
                        <a14:foregroundMark x1="18815" y1="54190" x2="15704" y2="54190"/>
                        <a14:foregroundMark x1="70222" y1="47714" x2="78074" y2="35000"/>
                        <a14:foregroundMark x1="73815" y1="45952" x2="75370" y2="45952"/>
                        <a14:foregroundMark x1="75593" y1="45952" x2="71333" y2="45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9882" y="4958399"/>
            <a:ext cx="1414896" cy="1073567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2E7EC358-23B9-AA38-2EE0-0E8A1830E142}"/>
              </a:ext>
            </a:extLst>
          </p:cNvPr>
          <p:cNvSpPr txBox="1"/>
          <p:nvPr/>
        </p:nvSpPr>
        <p:spPr>
          <a:xfrm>
            <a:off x="9390907" y="5248961"/>
            <a:ext cx="8883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GCAM-India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7AF7436-36D9-03A1-BE99-3F72C43B9B18}"/>
              </a:ext>
            </a:extLst>
          </p:cNvPr>
          <p:cNvSpPr txBox="1"/>
          <p:nvPr/>
        </p:nvSpPr>
        <p:spPr>
          <a:xfrm>
            <a:off x="3483502" y="1606444"/>
            <a:ext cx="10583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Helvetica" pitchFamily="2" charset="0"/>
              </a:rPr>
              <a:t>GCAM-Canada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D42C23C5-C3C8-7733-59DD-1B695FB37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0" y="225778"/>
            <a:ext cx="9144000" cy="1092483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GCAM Detailed Sub-Regional Breakouts</a:t>
            </a:r>
            <a:br>
              <a:rPr lang="en-US" dirty="0">
                <a:solidFill>
                  <a:schemeClr val="tx2"/>
                </a:solidFill>
              </a:rPr>
            </a:br>
            <a:r>
              <a:rPr lang="en-US" dirty="0">
                <a:solidFill>
                  <a:schemeClr val="tx2"/>
                </a:solidFill>
              </a:rPr>
              <a:t>&amp; a Global Network of Collaborators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73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NNL_Option_4">
  <a:themeElements>
    <a:clrScheme name="PNNL">
      <a:dk1>
        <a:srgbClr val="616265"/>
      </a:dk1>
      <a:lt1>
        <a:srgbClr val="FFFFFF"/>
      </a:lt1>
      <a:dk2>
        <a:srgbClr val="D77600"/>
      </a:dk2>
      <a:lt2>
        <a:srgbClr val="B3B3B3"/>
      </a:lt2>
      <a:accent1>
        <a:srgbClr val="A63F1E"/>
      </a:accent1>
      <a:accent2>
        <a:srgbClr val="191C1F"/>
      </a:accent2>
      <a:accent3>
        <a:srgbClr val="F4AA00"/>
      </a:accent3>
      <a:accent4>
        <a:srgbClr val="007836"/>
      </a:accent4>
      <a:accent5>
        <a:srgbClr val="C10435"/>
      </a:accent5>
      <a:accent6>
        <a:srgbClr val="00338E"/>
      </a:accent6>
      <a:hlink>
        <a:srgbClr val="003698"/>
      </a:hlink>
      <a:folHlink>
        <a:srgbClr val="8A0752"/>
      </a:folHlink>
    </a:clrScheme>
    <a:fontScheme name="PNNL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NNL_13.potx" id="{BCBC73A8-371F-474A-B8C1-26262A6B9152}" vid="{9127C93A-8C49-4036-BD05-3A3B6DCD0A2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728</Words>
  <Application>Microsoft Office PowerPoint</Application>
  <PresentationFormat>Widescreen</PresentationFormat>
  <Paragraphs>181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Aptos</vt:lpstr>
      <vt:lpstr>Arial</vt:lpstr>
      <vt:lpstr>Calibri</vt:lpstr>
      <vt:lpstr>Helvetica</vt:lpstr>
      <vt:lpstr>Montserrat</vt:lpstr>
      <vt:lpstr>Wingdings</vt:lpstr>
      <vt:lpstr>PNNL_Option_4</vt:lpstr>
      <vt:lpstr>Joint Global Change Research Institute</vt:lpstr>
      <vt:lpstr>PowerPoint Presentation</vt:lpstr>
      <vt:lpstr>Relationship with the UMD</vt:lpstr>
      <vt:lpstr>Global Change Division (GCD)</vt:lpstr>
      <vt:lpstr>JCGRI Mission</vt:lpstr>
      <vt:lpstr>Integrated human-Earth system research </vt:lpstr>
      <vt:lpstr>Our work in today’s environment</vt:lpstr>
      <vt:lpstr>The Global Change Analysis Model (GCAM)</vt:lpstr>
      <vt:lpstr>GCAM Detailed Sub-Regional Breakouts &amp; a Global Network of Collaborators </vt:lpstr>
      <vt:lpstr>GCD Strategy Science Focus Areas &amp; Capability Development</vt:lpstr>
      <vt:lpstr>Thank you  and welcome to the  2025 GCAM Annual Meeting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2025-06-04T18:07:10Z</dcterms:created>
  <dcterms:modified xsi:type="dcterms:W3CDTF">2025-06-04T18:07:59Z</dcterms:modified>
  <cp:category/>
</cp:coreProperties>
</file>